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6" r:id="rId2"/>
    <p:sldId id="378" r:id="rId3"/>
    <p:sldId id="943" r:id="rId4"/>
    <p:sldId id="379" r:id="rId5"/>
    <p:sldId id="380" r:id="rId6"/>
    <p:sldId id="381" r:id="rId7"/>
    <p:sldId id="377" r:id="rId8"/>
    <p:sldId id="386" r:id="rId9"/>
    <p:sldId id="387" r:id="rId10"/>
    <p:sldId id="389" r:id="rId11"/>
    <p:sldId id="960" r:id="rId12"/>
    <p:sldId id="388" r:id="rId13"/>
    <p:sldId id="954" r:id="rId14"/>
    <p:sldId id="955" r:id="rId15"/>
    <p:sldId id="959" r:id="rId16"/>
    <p:sldId id="958" r:id="rId17"/>
    <p:sldId id="950" r:id="rId18"/>
    <p:sldId id="390" r:id="rId19"/>
    <p:sldId id="382" r:id="rId20"/>
    <p:sldId id="946" r:id="rId21"/>
    <p:sldId id="986" r:id="rId22"/>
    <p:sldId id="383" r:id="rId23"/>
    <p:sldId id="384" r:id="rId24"/>
    <p:sldId id="404" r:id="rId25"/>
    <p:sldId id="385" r:id="rId26"/>
    <p:sldId id="973" r:id="rId27"/>
    <p:sldId id="391" r:id="rId28"/>
    <p:sldId id="405" r:id="rId29"/>
    <p:sldId id="392" r:id="rId30"/>
    <p:sldId id="393" r:id="rId31"/>
    <p:sldId id="399" r:id="rId32"/>
    <p:sldId id="397" r:id="rId33"/>
    <p:sldId id="974" r:id="rId34"/>
    <p:sldId id="398" r:id="rId35"/>
    <p:sldId id="967" r:id="rId36"/>
    <p:sldId id="970" r:id="rId37"/>
    <p:sldId id="976" r:id="rId38"/>
    <p:sldId id="977" r:id="rId39"/>
    <p:sldId id="979" r:id="rId40"/>
    <p:sldId id="982" r:id="rId41"/>
    <p:sldId id="980" r:id="rId42"/>
    <p:sldId id="981" r:id="rId43"/>
    <p:sldId id="971" r:id="rId44"/>
    <p:sldId id="401" r:id="rId45"/>
    <p:sldId id="403" r:id="rId46"/>
    <p:sldId id="944" r:id="rId47"/>
    <p:sldId id="415" r:id="rId48"/>
    <p:sldId id="409" r:id="rId49"/>
    <p:sldId id="410" r:id="rId50"/>
    <p:sldId id="411" r:id="rId51"/>
    <p:sldId id="987" r:id="rId52"/>
    <p:sldId id="988" r:id="rId53"/>
    <p:sldId id="412" r:id="rId54"/>
    <p:sldId id="413" r:id="rId55"/>
    <p:sldId id="414" r:id="rId56"/>
    <p:sldId id="416" r:id="rId57"/>
    <p:sldId id="417" r:id="rId58"/>
    <p:sldId id="937" r:id="rId59"/>
    <p:sldId id="938" r:id="rId60"/>
    <p:sldId id="983" r:id="rId61"/>
    <p:sldId id="939" r:id="rId62"/>
    <p:sldId id="940" r:id="rId63"/>
    <p:sldId id="984" r:id="rId64"/>
    <p:sldId id="941" r:id="rId65"/>
    <p:sldId id="985" r:id="rId66"/>
    <p:sldId id="942"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77"/>
            <p14:sldId id="386"/>
            <p14:sldId id="387"/>
            <p14:sldId id="389"/>
            <p14:sldId id="960"/>
            <p14:sldId id="388"/>
            <p14:sldId id="954"/>
            <p14:sldId id="955"/>
            <p14:sldId id="959"/>
            <p14:sldId id="958"/>
            <p14:sldId id="950"/>
            <p14:sldId id="390"/>
            <p14:sldId id="382"/>
            <p14:sldId id="946"/>
            <p14:sldId id="986"/>
            <p14:sldId id="383"/>
            <p14:sldId id="384"/>
            <p14:sldId id="404"/>
            <p14:sldId id="385"/>
            <p14:sldId id="973"/>
            <p14:sldId id="391"/>
            <p14:sldId id="405"/>
            <p14:sldId id="392"/>
            <p14:sldId id="393"/>
            <p14:sldId id="399"/>
            <p14:sldId id="397"/>
            <p14:sldId id="974"/>
            <p14:sldId id="398"/>
            <p14:sldId id="967"/>
            <p14:sldId id="970"/>
            <p14:sldId id="976"/>
            <p14:sldId id="977"/>
            <p14:sldId id="979"/>
            <p14:sldId id="982"/>
            <p14:sldId id="980"/>
            <p14:sldId id="981"/>
            <p14:sldId id="971"/>
            <p14:sldId id="401"/>
            <p14:sldId id="403"/>
            <p14:sldId id="944"/>
            <p14:sldId id="415"/>
            <p14:sldId id="409"/>
            <p14:sldId id="410"/>
            <p14:sldId id="411"/>
            <p14:sldId id="987"/>
            <p14:sldId id="988"/>
            <p14:sldId id="412"/>
            <p14:sldId id="413"/>
            <p14:sldId id="414"/>
            <p14:sldId id="416"/>
            <p14:sldId id="417"/>
            <p14:sldId id="937"/>
            <p14:sldId id="938"/>
            <p14:sldId id="983"/>
            <p14:sldId id="939"/>
            <p14:sldId id="940"/>
            <p14:sldId id="984"/>
            <p14:sldId id="941"/>
            <p14:sldId id="985"/>
            <p14:sldId id="942"/>
          </p14:sldIdLst>
        </p14:section>
      </p14:sectionLst>
    </p:ext>
    <p:ext uri="{EFAFB233-063F-42B5-8137-9DF3F51BA10A}">
      <p15:sldGuideLst xmlns:p15="http://schemas.microsoft.com/office/powerpoint/2012/main">
        <p15:guide id="1" orient="horz" pos="411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800080"/>
    <a:srgbClr val="996633"/>
    <a:srgbClr val="D8E9D3"/>
    <a:srgbClr val="A5AEA3"/>
    <a:srgbClr val="D8D8D8"/>
    <a:srgbClr val="949494"/>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0937" autoAdjust="0"/>
  </p:normalViewPr>
  <p:slideViewPr>
    <p:cSldViewPr>
      <p:cViewPr varScale="1">
        <p:scale>
          <a:sx n="115" d="100"/>
          <a:sy n="115" d="100"/>
        </p:scale>
        <p:origin x="1296" y="102"/>
      </p:cViewPr>
      <p:guideLst>
        <p:guide orient="horz" pos="411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91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https://towardsdatascience.com/object-detection-using-deep-learning-approaches-an-end-to-end-theoretical-perspective-4ca27eee8a9a</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428038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40984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1623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83910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454842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Fast RCNN uses selective search for generating Regions of Interest,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86439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process of object detection using RCNN has three models:</a:t>
            </a:r>
          </a:p>
          <a:p>
            <a:r>
              <a:rPr lang="en-US" dirty="0"/>
              <a:t>CNN for feature extraction</a:t>
            </a:r>
          </a:p>
          <a:p>
            <a:r>
              <a:rPr lang="en-US" dirty="0"/>
              <a:t>Linear SVM classifier for identifying objects</a:t>
            </a:r>
          </a:p>
          <a:p>
            <a:r>
              <a:rPr lang="en-US" dirty="0"/>
              <a:t>Regression model for tightening the </a:t>
            </a:r>
            <a:r>
              <a:rPr lang="en-US" dirty="0" err="1"/>
              <a:t>Bboxes</a:t>
            </a:r>
            <a:r>
              <a:rPr lang="en-US" dirty="0"/>
              <a: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270888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US" b="0" i="0" dirty="0">
                <a:solidFill>
                  <a:srgbClr val="222222"/>
                </a:solidFill>
                <a:effectLst/>
                <a:latin typeface="Lato" panose="020F0502020204030203" pitchFamily="34" charset="0"/>
              </a:rPr>
              <a:t>Apply Region Proposal Network (RPN) on these feature maps and get object proposals.. </a:t>
            </a:r>
            <a:r>
              <a:rPr lang="en-US" sz="1200" dirty="0"/>
              <a:t>Generate region proposals based on the feature maps; </a:t>
            </a:r>
            <a:endParaRPr lang="en-US" b="0" i="0" dirty="0">
              <a:solidFill>
                <a:srgbClr val="222222"/>
              </a:solidFill>
              <a:effectLst/>
              <a:latin typeface="Lato" panose="020F0502020204030203" pitchFamily="34" charset="0"/>
            </a:endParaRP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417152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Inference time: ~40-50s per image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948332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algn="l">
              <a:buFont typeface="+mj-lt"/>
              <a:buAutoNum type="arabicPeriod"/>
            </a:pPr>
            <a:r>
              <a:rPr lang="en-US" b="0" i="0" dirty="0">
                <a:solidFill>
                  <a:srgbClr val="222222"/>
                </a:solidFill>
                <a:effectLst/>
                <a:latin typeface="Lato" panose="020F0502020204030203" pitchFamily="34" charset="0"/>
              </a:rPr>
              <a:t>Apply Region Proposal Network (RPN) on these feature maps and get object proposals</a:t>
            </a: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US" b="0" i="0" dirty="0">
              <a:solidFill>
                <a:srgbClr val="222222"/>
              </a:solidFill>
              <a:effectLst/>
              <a:latin typeface="Lato" panose="020F0502020204030203" pitchFamily="34" charset="0"/>
            </a:endParaRP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Fast RCNN uses selective search for generating Regions of Interest, while Faster RCNN uses “Region Proposal Network”, aka RPN. 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210815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WHATs and WHEREs of the objects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44354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also it uses three different model for making predictions.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67118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1587802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Residual boxes: divide the image into grids of fixed dimensions, say n*n. Every cell tries to detect objects within them. </a:t>
            </a:r>
          </a:p>
          <a:p>
            <a:r>
              <a:rPr lang="en-US" dirty="0"/>
              <a:t>2. </a:t>
            </a:r>
            <a:r>
              <a:rPr lang="en-US" dirty="0" err="1"/>
              <a:t>Bbox</a:t>
            </a:r>
            <a:r>
              <a:rPr lang="en-US" dirty="0"/>
              <a:t> regression: It is an outline that highlights an object in an image. Its attributes are height, width, class(of the object), and box center(bx, by). </a:t>
            </a:r>
          </a:p>
          <a:p>
            <a:r>
              <a:rPr lang="en-US" dirty="0"/>
              <a:t> 3. </a:t>
            </a:r>
            <a:r>
              <a:rPr lang="en-US" dirty="0" err="1"/>
              <a:t>IoU</a:t>
            </a:r>
            <a:r>
              <a:rPr lang="en-US" dirty="0"/>
              <a:t>: It describes how boxes overlap..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see in the above image how the residual boxes are generated.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dirty="0" err="1"/>
              <a:t>Bboxes</a:t>
            </a:r>
            <a:r>
              <a:rPr lang="en-US" dirty="0"/>
              <a:t> are highlighted by yellow color in the second step of the image above.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IOU equals 1 if the predicted </a:t>
            </a:r>
            <a:r>
              <a:rPr lang="en-US" dirty="0" err="1"/>
              <a:t>Bbox</a:t>
            </a:r>
            <a:r>
              <a:rPr lang="en-US" dirty="0"/>
              <a:t> is the same as the real box. This mechanism eliminates </a:t>
            </a:r>
            <a:r>
              <a:rPr lang="en-US" dirty="0" err="1"/>
              <a:t>Bboxes</a:t>
            </a:r>
            <a:r>
              <a:rPr lang="en-US" dirty="0"/>
              <a:t> that are not equal to the real box. IOU is calculated as the ratio of ‘area of overlap’ to ‘area of the union’. Finally, by Non-Maximal Suppression, YOLO suppresses all </a:t>
            </a:r>
            <a:r>
              <a:rPr lang="en-US" dirty="0" err="1"/>
              <a:t>Bboxes</a:t>
            </a:r>
            <a:r>
              <a:rPr lang="en-US" dirty="0"/>
              <a:t> with lower probability scores to achieve final </a:t>
            </a:r>
            <a:r>
              <a:rPr lang="en-US" dirty="0" err="1"/>
              <a:t>Bboxes</a:t>
            </a: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99168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es. So, if the object is a car, c</a:t>
            </a:r>
            <a:r>
              <a:rPr lang="en-US" b="0" i="0" baseline="-25000" dirty="0">
                <a:solidFill>
                  <a:srgbClr val="222222"/>
                </a:solidFill>
                <a:effectLst/>
                <a:latin typeface="Lato" panose="020F0502020204030203" pitchFamily="34" charset="0"/>
              </a:rPr>
              <a:t>2</a:t>
            </a:r>
            <a:r>
              <a:rPr lang="en-US" b="0" i="0" dirty="0">
                <a:solidFill>
                  <a:srgbClr val="222222"/>
                </a:solidFill>
                <a:effectLst/>
                <a:latin typeface="Lato" panose="020F0502020204030203" pitchFamily="34" charset="0"/>
              </a:rPr>
              <a:t> will be 1 and c</a:t>
            </a:r>
            <a:r>
              <a:rPr lang="en-US" b="0" i="0" baseline="-25000" dirty="0">
                <a:solidFill>
                  <a:srgbClr val="222222"/>
                </a:solidFill>
                <a:effectLst/>
                <a:latin typeface="Lato" panose="020F0502020204030203" pitchFamily="34" charset="0"/>
              </a:rPr>
              <a:t>1 &amp;</a:t>
            </a:r>
            <a:r>
              <a:rPr lang="en-US" b="0" i="0" dirty="0">
                <a:solidFill>
                  <a:srgbClr val="222222"/>
                </a:solidFill>
                <a:effectLst/>
                <a:latin typeface="Lato" panose="020F0502020204030203" pitchFamily="34" charset="0"/>
              </a:rPr>
              <a:t> c</a:t>
            </a:r>
            <a:r>
              <a:rPr lang="en-US" b="0" i="0" baseline="-25000" dirty="0">
                <a:solidFill>
                  <a:srgbClr val="222222"/>
                </a:solidFill>
                <a:effectLst/>
                <a:latin typeface="Lato" panose="020F0502020204030203" pitchFamily="34" charset="0"/>
              </a:rPr>
              <a:t>3</a:t>
            </a:r>
            <a:r>
              <a:rPr lang="en-US" b="0" i="0" dirty="0">
                <a:solidFill>
                  <a:srgbClr val="222222"/>
                </a:solidFill>
                <a:effectLst/>
                <a:latin typeface="Lato" panose="020F0502020204030203" pitchFamily="34" charset="0"/>
              </a:rPr>
              <a:t> will be 0, and so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The output volume has shape of 3x3x8</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dirty="0">
                <a:solidFill>
                  <a:srgbClr val="222222"/>
                </a:solidFill>
                <a:effectLst/>
              </a:rPr>
              <a:t>(with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424655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 will be zero and </a:t>
            </a:r>
          </a:p>
          <a:p>
            <a:endParaRPr lang="en-US" dirty="0"/>
          </a:p>
          <a:p>
            <a:r>
              <a:rPr lang="en-US" dirty="0"/>
              <a:t>Here, ‘?’ means that it doesn’t matter what bx, by, </a:t>
            </a:r>
            <a:r>
              <a:rPr lang="en-US" dirty="0" err="1"/>
              <a:t>bh</a:t>
            </a:r>
            <a:r>
              <a:rPr lang="en-US" dirty="0"/>
              <a:t>, </a:t>
            </a:r>
            <a:r>
              <a:rPr lang="en-US" dirty="0" err="1"/>
              <a:t>bw</a:t>
            </a:r>
            <a:r>
              <a:rPr lang="en-US" dirty="0"/>
              <a:t>, c1, c2, and c3 contain as there is no object in the grid.</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the y label for this grid is: ‘?’ means that it doesn’t matter what the other entries are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409571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16403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latin typeface="Lato" panose="020F0502020204030203" pitchFamily="34" charset="0"/>
              </a:rPr>
              <a:t>The </a:t>
            </a:r>
            <a:r>
              <a:rPr lang="en-US" dirty="0">
                <a:solidFill>
                  <a:srgbClr val="222222"/>
                </a:solidFill>
                <a:latin typeface="Lato" panose="020F0502020204030203" pitchFamily="34" charset="0"/>
              </a:rPr>
              <a:t>output volume is </a:t>
            </a:r>
            <a:r>
              <a:rPr lang="en-US" b="0" i="0" dirty="0">
                <a:solidFill>
                  <a:srgbClr val="222222"/>
                </a:solidFill>
                <a:effectLst/>
                <a:latin typeface="Lato" panose="020F0502020204030203" pitchFamily="34" charset="0"/>
              </a:rPr>
              <a:t>3x3x8 (with a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222222"/>
                </a:solidFill>
                <a:latin typeface="Lato" panose="020F0502020204030203" pitchFamily="34" charset="0"/>
              </a:rPr>
              <a:t>The output dimension is </a:t>
            </a:r>
            <a:r>
              <a:rPr lang="en-US" dirty="0" err="1">
                <a:solidFill>
                  <a:srgbClr val="222222"/>
                </a:solidFill>
                <a:latin typeface="Lato" panose="020F0502020204030203" pitchFamily="34" charset="0"/>
              </a:rPr>
              <a:t>SxSx</a:t>
            </a:r>
            <a:r>
              <a:rPr lang="en-US" dirty="0">
                <a:solidFill>
                  <a:srgbClr val="222222"/>
                </a:solidFill>
                <a:latin typeface="Lato" panose="020F0502020204030203" pitchFamily="34" charset="0"/>
              </a:rPr>
              <a:t>(5B+C), where </a:t>
            </a:r>
            <a:r>
              <a:rPr lang="en-US" dirty="0" err="1">
                <a:solidFill>
                  <a:srgbClr val="222222"/>
                </a:solidFill>
                <a:latin typeface="Lato" panose="020F0502020204030203" pitchFamily="34" charset="0"/>
              </a:rPr>
              <a:t>SxS</a:t>
            </a:r>
            <a:r>
              <a:rPr lang="en-US" dirty="0">
                <a:solidFill>
                  <a:srgbClr val="222222"/>
                </a:solidFill>
                <a:latin typeface="Lato" panose="020F0502020204030203" pitchFamily="34" charset="0"/>
              </a:rPr>
              <a:t> is the image size; B is number of anchor boxes per grid cell; C is number of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22222"/>
              </a:solidFill>
              <a:effectLst/>
              <a:latin typeface="Lato" panose="020F0502020204030203" pitchFamily="34" charset="0"/>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77248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last two dimensions of the above output are flattened to get an output volume of (19, 19, 425):</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055425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Based on FCNN (Fully Convolutional Neural Network)</a:t>
            </a:r>
          </a:p>
          <a:p>
            <a:r>
              <a:rPr lang="en-US" sz="1200" dirty="0"/>
              <a:t>The model has 24 convolutional layers followed by 2 fully connected layers.</a:t>
            </a:r>
          </a:p>
          <a:p>
            <a:r>
              <a:rPr lang="en-US" sz="1200" dirty="0"/>
              <a:t>, in a fully convolutional fashion. This process is independent of the backbone convolutional architectures.</a:t>
            </a:r>
          </a:p>
          <a:p>
            <a:r>
              <a:rPr lang="en-US" sz="1200" dirty="0"/>
              <a:t>It takes in an input image of dimensions 224 x 224 and resizes it to 448 x 448 for the detection task. The output is a 7 x 7 x 30 tensor containing predictions which the model makes on the input image</a:t>
            </a:r>
            <a:br>
              <a:rPr lang="en-US" sz="1200" dirty="0"/>
            </a:br>
            <a:r>
              <a:rPr lang="en-US" dirty="0"/>
              <a:t>Based on FCNN (Fully Convolutional Neural Network)</a:t>
            </a:r>
          </a:p>
          <a:p>
            <a:pPr lvl="1"/>
            <a:r>
              <a:rPr lang="en-US" dirty="0"/>
              <a:t>Backbone extracts essential features of an image and feeds them to the Head through Neck.</a:t>
            </a:r>
          </a:p>
          <a:p>
            <a:pPr lvl="1"/>
            <a:r>
              <a:rPr lang="en-US" dirty="0"/>
              <a:t>Neck collects feature maps extracted by the Backbone and creates feature pyramids.</a:t>
            </a:r>
          </a:p>
          <a:p>
            <a:pPr lvl="1"/>
            <a:r>
              <a:rPr lang="en-US" dirty="0"/>
              <a:t>Head consists of output layers that have final detections.</a:t>
            </a:r>
          </a:p>
          <a:p>
            <a:endParaRPr lang="en-SE" dirty="0"/>
          </a:p>
          <a:p>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80362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Is it possible for multiple boxes to match (have </a:t>
            </a:r>
            <a:r>
              <a:rPr lang="en-US" dirty="0" err="1"/>
              <a:t>IoU</a:t>
            </a:r>
            <a:r>
              <a:rPr lang="en-US" dirty="0"/>
              <a:t> \gr threshold of) a GT box? Yes. but </a:t>
            </a:r>
            <a:r>
              <a:rPr lang="en-US" dirty="0" err="1"/>
              <a:t>mAP</a:t>
            </a:r>
            <a:r>
              <a:rPr lang="en-US" dirty="0"/>
              <a:t> assumes at most one box match a GT box.</a:t>
            </a:r>
          </a:p>
          <a:p>
            <a:pPr algn="l">
              <a:buFont typeface="+mj-lt"/>
              <a:buAutoNum type="arabicPeriod"/>
            </a:pPr>
            <a:r>
              <a:rPr lang="en-US" b="0" i="0" dirty="0">
                <a:solidFill>
                  <a:srgbClr val="222222"/>
                </a:solidFill>
                <a:effectLst/>
                <a:latin typeface="Lato" panose="020F0502020204030203" pitchFamily="34" charset="0"/>
              </a:rPr>
              <a:t>Discard all the boxes having probabilities less than or equal to a pre-defined threshold (say, 0.5)</a:t>
            </a:r>
          </a:p>
          <a:p>
            <a:pPr algn="l">
              <a:buFont typeface="+mj-lt"/>
              <a:buAutoNum type="arabicPeriod"/>
            </a:pPr>
            <a:r>
              <a:rPr lang="en-US" b="0" i="0" dirty="0">
                <a:solidFill>
                  <a:srgbClr val="222222"/>
                </a:solidFill>
                <a:effectLst/>
                <a:latin typeface="Lato" panose="020F0502020204030203" pitchFamily="34" charset="0"/>
              </a:rPr>
              <a:t>For the remaining boxes:</a:t>
            </a:r>
          </a:p>
          <a:p>
            <a:pPr marL="742950" lvl="1" indent="-285750" algn="l">
              <a:buFont typeface="+mj-lt"/>
              <a:buAutoNum type="arabicPeriod"/>
            </a:pPr>
            <a:r>
              <a:rPr lang="en-US" b="0" i="0" dirty="0">
                <a:solidFill>
                  <a:srgbClr val="222222"/>
                </a:solidFill>
                <a:effectLst/>
                <a:latin typeface="Lato" panose="020F0502020204030203" pitchFamily="34" charset="0"/>
              </a:rPr>
              <a:t>Pick the box with the highest probability and take that as the output prediction</a:t>
            </a:r>
          </a:p>
          <a:p>
            <a:pPr marL="742950" lvl="1" indent="-285750" algn="l">
              <a:buFont typeface="+mj-lt"/>
              <a:buAutoNum type="arabicPeriod"/>
            </a:pPr>
            <a:r>
              <a:rPr lang="en-US" b="0" i="0" dirty="0">
                <a:solidFill>
                  <a:srgbClr val="222222"/>
                </a:solidFill>
                <a:effectLst/>
                <a:latin typeface="Lato" panose="020F0502020204030203" pitchFamily="34" charset="0"/>
              </a:rPr>
              <a:t>Discard any other box which has </a:t>
            </a:r>
            <a:r>
              <a:rPr lang="en-US" b="0" i="0" dirty="0" err="1">
                <a:solidFill>
                  <a:srgbClr val="222222"/>
                </a:solidFill>
                <a:effectLst/>
                <a:latin typeface="Lato" panose="020F0502020204030203" pitchFamily="34" charset="0"/>
              </a:rPr>
              <a:t>IoU</a:t>
            </a:r>
            <a:r>
              <a:rPr lang="en-US" b="0" i="0" dirty="0">
                <a:solidFill>
                  <a:srgbClr val="222222"/>
                </a:solidFill>
                <a:effectLst/>
                <a:latin typeface="Lato" panose="020F0502020204030203" pitchFamily="34" charset="0"/>
              </a:rPr>
              <a:t> greater than the threshold with the output box from the above step</a:t>
            </a:r>
          </a:p>
          <a:p>
            <a:pPr algn="l">
              <a:buFont typeface="+mj-lt"/>
              <a:buAutoNum type="arabicPeriod"/>
            </a:pPr>
            <a:r>
              <a:rPr lang="en-US" b="0" i="0" dirty="0">
                <a:solidFill>
                  <a:srgbClr val="222222"/>
                </a:solidFill>
                <a:effectLst/>
                <a:latin typeface="Lato" panose="020F0502020204030203" pitchFamily="34" charset="0"/>
              </a:rPr>
              <a:t>Repeat step 2 until all the boxes are either taken as the output prediction or discarded</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3922359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Diminishing returns for slower methods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491871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 </a:t>
                </a:r>
                <a14:m>
                  <m:oMath xmlns:m="http://schemas.openxmlformats.org/officeDocument/2006/math">
                    <m:r>
                      <a:rPr lang="en-US" sz="1200" b="0" i="1" smtClean="0">
                        <a:latin typeface="Cambria Math" panose="02040503050406030204" pitchFamily="18" charset="0"/>
                      </a:rPr>
                      <m:t>−</m:t>
                    </m:r>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𝑐𝑙𝑎𝑠𝑠𝑒𝑠</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𝑡𝑟𝑢𝑒</m:t>
                            </m:r>
                          </m:sub>
                        </m:sSub>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𝑝𝑟𝑒𝑑</m:t>
                                </m:r>
                              </m:sub>
                            </m:sSub>
                            <m:r>
                              <a:rPr lang="en-US" sz="1200" b="0" i="1" smtClean="0">
                                <a:latin typeface="Cambria Math" panose="02040503050406030204" pitchFamily="18" charset="0"/>
                              </a:rPr>
                              <m:t>)</m:t>
                            </m:r>
                          </m:e>
                        </m:func>
                      </m:e>
                    </m:nary>
                  </m:oMath>
                </a14:m>
                <a:endParaRPr lang="en-SE" dirty="0"/>
              </a:p>
            </p:txBody>
          </p:sp>
        </mc:Choice>
        <mc:Fallback xmlns="">
          <p:sp>
            <p:nvSpPr>
              <p:cNvPr id="3" name="Notes Placeholder 2"/>
              <p:cNvSpPr>
                <a:spLocks noGrp="1"/>
              </p:cNvSpPr>
              <p:nvPr>
                <p:ph type="body" idx="1"/>
              </p:nvPr>
            </p:nvSpPr>
            <p:spPr/>
            <p:txBody>
              <a:bodyPr/>
              <a:lstStyle/>
              <a:p>
                <a:r>
                  <a:rPr lang="en-US" sz="1200" dirty="0"/>
                  <a:t> </a:t>
                </a:r>
                <a:r>
                  <a:rPr lang="en-US" sz="1200" b="0" i="0">
                    <a:latin typeface="Cambria Math" panose="02040503050406030204" pitchFamily="18" charset="0"/>
                  </a:rPr>
                  <a:t>−∑_𝑐𝑙𝑎𝑠𝑠𝑒𝑠▒〖𝑦_𝑡𝑟𝑢𝑒  log⁡〖(𝑦_𝑝𝑟𝑒𝑑)〗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741346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missing a regression head?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43812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Lato" panose="020F0502020204030203" pitchFamily="34" charset="0"/>
              </a:rPr>
              <a:t>What if two detections point to the same GT box? Not possible after NMS.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83857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14:m>
                  <m:oMath xmlns:m="http://schemas.openxmlformats.org/officeDocument/2006/math">
                    <m:r>
                      <a:rPr lang="en-US" sz="1600" i="1">
                        <a:latin typeface="Cambria Math" panose="02040503050406030204" pitchFamily="18" charset="0"/>
                      </a:rPr>
                      <m:t>≥</m:t>
                    </m:r>
                  </m:oMath>
                </a14:m>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14:m>
                  <m:oMath xmlns:m="http://schemas.openxmlformats.org/officeDocument/2006/math">
                    <m:r>
                      <a:rPr lang="en-US" sz="1600" b="0" i="1" smtClean="0">
                        <a:latin typeface="Cambria Math" panose="02040503050406030204" pitchFamily="18" charset="0"/>
                      </a:rPr>
                      <m:t>&lt;</m:t>
                    </m:r>
                  </m:oMath>
                </a14:m>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Choice>
        <mc:Fallback xmlns="">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r>
                  <a:rPr lang="en-US" sz="1600" i="0">
                    <a:latin typeface="Cambria Math" panose="02040503050406030204" pitchFamily="18" charset="0"/>
                  </a:rPr>
                  <a:t>≥</a:t>
                </a:r>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r>
                  <a:rPr lang="en-US" sz="1600" b="0" i="0">
                    <a:latin typeface="Cambria Math" panose="02040503050406030204" pitchFamily="18" charset="0"/>
                  </a:rPr>
                  <a:t>&lt;</a:t>
                </a:r>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424637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139104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76080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825615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602422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00.png"/><Relationship Id="rId4" Type="http://schemas.openxmlformats.org/officeDocument/2006/relationships/image" Target="../media/image18.png"/><Relationship Id="rId9" Type="http://schemas.openxmlformats.org/officeDocument/2006/relationships/image" Target="../media/image490.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3" Type="http://schemas.openxmlformats.org/officeDocument/2006/relationships/image" Target="../media/image57.png"/><Relationship Id="rId7" Type="http://schemas.openxmlformats.org/officeDocument/2006/relationships/image" Target="../media/image76.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58.pn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85.png"/><Relationship Id="rId14" Type="http://schemas.openxmlformats.org/officeDocument/2006/relationships/image" Target="../media/image89.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3.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3"/>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4"/>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5"/>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6"/>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7"/>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8"/>
          <a:stretch>
            <a:fillRect/>
          </a:stretch>
        </p:blipFill>
        <p:spPr>
          <a:xfrm>
            <a:off x="6041386" y="3434635"/>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FP=1</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6818660" y="5869143"/>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6818660" y="5869143"/>
                <a:ext cx="1944416" cy="87883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CF01E-9A5D-6ADC-ADB1-8D2149D7C20F}"/>
                  </a:ext>
                </a:extLst>
              </p:cNvPr>
              <p:cNvSpPr txBox="1"/>
              <p:nvPr/>
            </p:nvSpPr>
            <p:spPr>
              <a:xfrm>
                <a:off x="5796136" y="5180048"/>
                <a:ext cx="3456384" cy="668901"/>
              </a:xfrm>
              <a:prstGeom prst="rect">
                <a:avLst/>
              </a:prstGeom>
              <a:noFill/>
            </p:spPr>
            <p:txBody>
              <a:bodyPr wrap="square">
                <a:spAutoFit/>
              </a:bodyPr>
              <a:lstStyle/>
              <a:p>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the P-R Curve</a:t>
                </a:r>
                <a:r>
                  <a:rPr lang="en-US" dirty="0"/>
                  <a:t>) for the dog class</a:t>
                </a:r>
                <a:endParaRPr lang="en-SE" dirty="0"/>
              </a:p>
            </p:txBody>
          </p:sp>
        </mc:Choice>
        <mc:Fallback xmlns="">
          <p:sp>
            <p:nvSpPr>
              <p:cNvPr id="5" name="TextBox 4">
                <a:extLst>
                  <a:ext uri="{FF2B5EF4-FFF2-40B4-BE49-F238E27FC236}">
                    <a16:creationId xmlns:a16="http://schemas.microsoft.com/office/drawing/2014/main" id="{428CF01E-9A5D-6ADC-ADB1-8D2149D7C20F}"/>
                  </a:ext>
                </a:extLst>
              </p:cNvPr>
              <p:cNvSpPr txBox="1">
                <a:spLocks noRot="1" noChangeAspect="1" noMove="1" noResize="1" noEditPoints="1" noAdjustHandles="1" noChangeArrowheads="1" noChangeShapeType="1" noTextEdit="1"/>
              </p:cNvSpPr>
              <p:nvPr/>
            </p:nvSpPr>
            <p:spPr>
              <a:xfrm>
                <a:off x="5796136" y="5180048"/>
                <a:ext cx="3456384" cy="668901"/>
              </a:xfrm>
              <a:prstGeom prst="rect">
                <a:avLst/>
              </a:prstGeom>
              <a:blipFill>
                <a:blip r:embed="rId10"/>
                <a:stretch>
                  <a:fillRect l="-1587" t="-6422" r="-1235" b="-14679"/>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F9981B76-74ED-A439-3734-F58B154C6C8B}"/>
              </a:ext>
            </a:extLst>
          </p:cNvPr>
          <p:cNvSpPr txBox="1"/>
          <p:nvPr/>
        </p:nvSpPr>
        <p:spPr>
          <a:xfrm>
            <a:off x="5955550" y="3376984"/>
            <a:ext cx="433132" cy="307777"/>
          </a:xfrm>
          <a:prstGeom prst="rect">
            <a:avLst/>
          </a:prstGeom>
          <a:noFill/>
        </p:spPr>
        <p:txBody>
          <a:bodyPr wrap="none" rtlCol="0">
            <a:spAutoFit/>
          </a:bodyPr>
          <a:lstStyle/>
          <a:p>
            <a:r>
              <a:rPr lang="en-US" sz="1400" dirty="0"/>
              <a:t>1.0</a:t>
            </a:r>
            <a:endParaRPr lang="en-SE" sz="1400" dirty="0"/>
          </a:p>
        </p:txBody>
      </p:sp>
      <p:sp>
        <p:nvSpPr>
          <p:cNvPr id="7" name="TextBox 6">
            <a:extLst>
              <a:ext uri="{FF2B5EF4-FFF2-40B4-BE49-F238E27FC236}">
                <a16:creationId xmlns:a16="http://schemas.microsoft.com/office/drawing/2014/main" id="{C1ACEB16-FC43-BA68-598A-FB02E141973B}"/>
              </a:ext>
            </a:extLst>
          </p:cNvPr>
          <p:cNvSpPr txBox="1"/>
          <p:nvPr/>
        </p:nvSpPr>
        <p:spPr>
          <a:xfrm>
            <a:off x="5824820" y="2084627"/>
            <a:ext cx="433132" cy="307777"/>
          </a:xfrm>
          <a:prstGeom prst="rect">
            <a:avLst/>
          </a:prstGeom>
          <a:noFill/>
        </p:spPr>
        <p:txBody>
          <a:bodyPr wrap="none" rtlCol="0">
            <a:spAutoFit/>
          </a:bodyPr>
          <a:lstStyle/>
          <a:p>
            <a:r>
              <a:rPr lang="en-US" sz="1400" dirty="0"/>
              <a:t>1.0</a:t>
            </a:r>
            <a:endParaRPr lang="en-SE" sz="1400" dirty="0"/>
          </a:p>
        </p:txBody>
      </p:sp>
      <p:cxnSp>
        <p:nvCxnSpPr>
          <p:cNvPr id="24" name="Straight Connector 23">
            <a:extLst>
              <a:ext uri="{FF2B5EF4-FFF2-40B4-BE49-F238E27FC236}">
                <a16:creationId xmlns:a16="http://schemas.microsoft.com/office/drawing/2014/main" id="{70D0869A-CF70-3DB0-8D92-ED5834A6B942}"/>
              </a:ext>
            </a:extLst>
          </p:cNvPr>
          <p:cNvCxnSpPr>
            <a:cxnSpLocks/>
          </p:cNvCxnSpPr>
          <p:nvPr/>
        </p:nvCxnSpPr>
        <p:spPr bwMode="auto">
          <a:xfrm>
            <a:off x="695473"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5C50273-7574-1CB7-4E8B-F6EFDBCC2C5A}"/>
              </a:ext>
            </a:extLst>
          </p:cNvPr>
          <p:cNvCxnSpPr>
            <a:cxnSpLocks/>
          </p:cNvCxnSpPr>
          <p:nvPr/>
        </p:nvCxnSpPr>
        <p:spPr bwMode="auto">
          <a:xfrm>
            <a:off x="4240538"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EF22302C-4D69-C3A9-7D5B-6D518B04A118}"/>
              </a:ext>
            </a:extLst>
          </p:cNvPr>
          <p:cNvCxnSpPr>
            <a:cxnSpLocks/>
          </p:cNvCxnSpPr>
          <p:nvPr/>
        </p:nvCxnSpPr>
        <p:spPr bwMode="auto">
          <a:xfrm>
            <a:off x="7795096"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06E33C24-4F09-E326-59D8-BE6CAE7B83F1}"/>
              </a:ext>
            </a:extLst>
          </p:cNvPr>
          <p:cNvCxnSpPr>
            <a:cxnSpLocks/>
          </p:cNvCxnSpPr>
          <p:nvPr/>
        </p:nvCxnSpPr>
        <p:spPr bwMode="auto">
          <a:xfrm>
            <a:off x="2411760" y="3717032"/>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9DD5DAC-561F-7CDA-840C-7E2C3AC6F2B8}"/>
              </a:ext>
            </a:extLst>
          </p:cNvPr>
          <p:cNvCxnSpPr>
            <a:cxnSpLocks/>
          </p:cNvCxnSpPr>
          <p:nvPr/>
        </p:nvCxnSpPr>
        <p:spPr bwMode="auto">
          <a:xfrm>
            <a:off x="6062371" y="371703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E68339C8-DBDF-4722-C911-FAF843418654}"/>
              </a:ext>
            </a:extLst>
          </p:cNvPr>
          <p:cNvSpPr txBox="1"/>
          <p:nvPr/>
        </p:nvSpPr>
        <p:spPr>
          <a:xfrm>
            <a:off x="243859" y="22709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BA527769-9441-8DAB-7498-38CAB29F4B28}"/>
              </a:ext>
            </a:extLst>
          </p:cNvPr>
          <p:cNvSpPr txBox="1"/>
          <p:nvPr/>
        </p:nvSpPr>
        <p:spPr>
          <a:xfrm>
            <a:off x="3219444" y="220506"/>
            <a:ext cx="381836" cy="261610"/>
          </a:xfrm>
          <a:prstGeom prst="rect">
            <a:avLst/>
          </a:prstGeom>
          <a:noFill/>
        </p:spPr>
        <p:txBody>
          <a:bodyPr wrap="square" rtlCol="0">
            <a:spAutoFit/>
          </a:bodyPr>
          <a:lstStyle/>
          <a:p>
            <a:r>
              <a:rPr lang="en-US" sz="1100" dirty="0"/>
              <a:t>TP</a:t>
            </a:r>
            <a:endParaRPr lang="en-SE" sz="1100" dirty="0"/>
          </a:p>
        </p:txBody>
      </p:sp>
      <p:sp>
        <p:nvSpPr>
          <p:cNvPr id="40" name="TextBox 39">
            <a:extLst>
              <a:ext uri="{FF2B5EF4-FFF2-40B4-BE49-F238E27FC236}">
                <a16:creationId xmlns:a16="http://schemas.microsoft.com/office/drawing/2014/main" id="{3543A95D-B8D3-34D8-5CE0-C57CBC8FE3FB}"/>
              </a:ext>
            </a:extLst>
          </p:cNvPr>
          <p:cNvSpPr txBox="1"/>
          <p:nvPr/>
        </p:nvSpPr>
        <p:spPr>
          <a:xfrm>
            <a:off x="3787778" y="220506"/>
            <a:ext cx="381836" cy="261610"/>
          </a:xfrm>
          <a:prstGeom prst="rect">
            <a:avLst/>
          </a:prstGeom>
          <a:noFill/>
        </p:spPr>
        <p:txBody>
          <a:bodyPr wrap="square" rtlCol="0">
            <a:spAutoFit/>
          </a:bodyPr>
          <a:lstStyle/>
          <a:p>
            <a:r>
              <a:rPr lang="en-US" sz="1100" dirty="0"/>
              <a:t>TP</a:t>
            </a:r>
            <a:endParaRPr lang="en-SE" sz="1100" dirty="0"/>
          </a:p>
        </p:txBody>
      </p:sp>
      <p:sp>
        <p:nvSpPr>
          <p:cNvPr id="44" name="TextBox 43">
            <a:extLst>
              <a:ext uri="{FF2B5EF4-FFF2-40B4-BE49-F238E27FC236}">
                <a16:creationId xmlns:a16="http://schemas.microsoft.com/office/drawing/2014/main" id="{61A15A03-98DB-15C2-51FB-CE88CD3E4CCC}"/>
              </a:ext>
            </a:extLst>
          </p:cNvPr>
          <p:cNvSpPr txBox="1"/>
          <p:nvPr/>
        </p:nvSpPr>
        <p:spPr>
          <a:xfrm>
            <a:off x="812193" y="1056412"/>
            <a:ext cx="381836" cy="261610"/>
          </a:xfrm>
          <a:prstGeom prst="rect">
            <a:avLst/>
          </a:prstGeom>
          <a:noFill/>
        </p:spPr>
        <p:txBody>
          <a:bodyPr wrap="square" rtlCol="0">
            <a:spAutoFit/>
          </a:bodyPr>
          <a:lstStyle/>
          <a:p>
            <a:r>
              <a:rPr lang="en-US" sz="1100" dirty="0"/>
              <a:t>TP</a:t>
            </a:r>
            <a:endParaRPr lang="en-SE" sz="1100" dirty="0"/>
          </a:p>
        </p:txBody>
      </p:sp>
      <p:sp>
        <p:nvSpPr>
          <p:cNvPr id="45" name="TextBox 44">
            <a:extLst>
              <a:ext uri="{FF2B5EF4-FFF2-40B4-BE49-F238E27FC236}">
                <a16:creationId xmlns:a16="http://schemas.microsoft.com/office/drawing/2014/main" id="{1D276AEB-4540-A02D-C775-02F4FF1931FF}"/>
              </a:ext>
            </a:extLst>
          </p:cNvPr>
          <p:cNvSpPr txBox="1"/>
          <p:nvPr/>
        </p:nvSpPr>
        <p:spPr>
          <a:xfrm>
            <a:off x="241456" y="1056412"/>
            <a:ext cx="381836" cy="261610"/>
          </a:xfrm>
          <a:prstGeom prst="rect">
            <a:avLst/>
          </a:prstGeom>
          <a:noFill/>
        </p:spPr>
        <p:txBody>
          <a:bodyPr wrap="square" rtlCol="0">
            <a:spAutoFit/>
          </a:bodyPr>
          <a:lstStyle/>
          <a:p>
            <a:r>
              <a:rPr lang="en-US" sz="1100" dirty="0"/>
              <a:t>FN</a:t>
            </a:r>
            <a:endParaRPr lang="en-SE" sz="1100" dirty="0"/>
          </a:p>
        </p:txBody>
      </p:sp>
      <p:sp>
        <p:nvSpPr>
          <p:cNvPr id="46" name="TextBox 45">
            <a:extLst>
              <a:ext uri="{FF2B5EF4-FFF2-40B4-BE49-F238E27FC236}">
                <a16:creationId xmlns:a16="http://schemas.microsoft.com/office/drawing/2014/main" id="{350AA581-68BB-EDC4-2E42-08370FD7DB80}"/>
              </a:ext>
            </a:extLst>
          </p:cNvPr>
          <p:cNvSpPr txBox="1"/>
          <p:nvPr/>
        </p:nvSpPr>
        <p:spPr>
          <a:xfrm>
            <a:off x="1362666" y="1056412"/>
            <a:ext cx="381836" cy="261610"/>
          </a:xfrm>
          <a:prstGeom prst="rect">
            <a:avLst/>
          </a:prstGeom>
          <a:noFill/>
        </p:spPr>
        <p:txBody>
          <a:bodyPr wrap="square" rtlCol="0">
            <a:spAutoFit/>
          </a:bodyPr>
          <a:lstStyle/>
          <a:p>
            <a:r>
              <a:rPr lang="en-US" sz="1100" dirty="0"/>
              <a:t>FN</a:t>
            </a:r>
            <a:endParaRPr lang="en-SE" sz="1100" dirty="0"/>
          </a:p>
        </p:txBody>
      </p:sp>
      <p:sp>
        <p:nvSpPr>
          <p:cNvPr id="47" name="TextBox 46">
            <a:extLst>
              <a:ext uri="{FF2B5EF4-FFF2-40B4-BE49-F238E27FC236}">
                <a16:creationId xmlns:a16="http://schemas.microsoft.com/office/drawing/2014/main" id="{B564E4DB-FB71-D4E2-5635-80DB8783C977}"/>
              </a:ext>
            </a:extLst>
          </p:cNvPr>
          <p:cNvSpPr txBox="1"/>
          <p:nvPr/>
        </p:nvSpPr>
        <p:spPr>
          <a:xfrm>
            <a:off x="3765877" y="1047422"/>
            <a:ext cx="381836" cy="261610"/>
          </a:xfrm>
          <a:prstGeom prst="rect">
            <a:avLst/>
          </a:prstGeom>
          <a:noFill/>
        </p:spPr>
        <p:txBody>
          <a:bodyPr wrap="square" rtlCol="0">
            <a:spAutoFit/>
          </a:bodyPr>
          <a:lstStyle/>
          <a:p>
            <a:r>
              <a:rPr lang="en-US" sz="1100" dirty="0"/>
              <a:t>TP</a:t>
            </a:r>
            <a:endParaRPr lang="en-SE" sz="1100" dirty="0"/>
          </a:p>
        </p:txBody>
      </p:sp>
      <p:sp>
        <p:nvSpPr>
          <p:cNvPr id="48" name="TextBox 47">
            <a:extLst>
              <a:ext uri="{FF2B5EF4-FFF2-40B4-BE49-F238E27FC236}">
                <a16:creationId xmlns:a16="http://schemas.microsoft.com/office/drawing/2014/main" id="{ECBA92E5-A0D2-5910-E561-4A146DCE4F25}"/>
              </a:ext>
            </a:extLst>
          </p:cNvPr>
          <p:cNvSpPr txBox="1"/>
          <p:nvPr/>
        </p:nvSpPr>
        <p:spPr>
          <a:xfrm>
            <a:off x="3195140" y="1047422"/>
            <a:ext cx="381836" cy="261610"/>
          </a:xfrm>
          <a:prstGeom prst="rect">
            <a:avLst/>
          </a:prstGeom>
          <a:noFill/>
        </p:spPr>
        <p:txBody>
          <a:bodyPr wrap="square" rtlCol="0">
            <a:spAutoFit/>
          </a:bodyPr>
          <a:lstStyle/>
          <a:p>
            <a:r>
              <a:rPr lang="en-US" sz="1100" dirty="0"/>
              <a:t>TP</a:t>
            </a:r>
            <a:endParaRPr lang="en-SE" sz="1100" dirty="0"/>
          </a:p>
        </p:txBody>
      </p:sp>
      <p:sp>
        <p:nvSpPr>
          <p:cNvPr id="49" name="TextBox 48">
            <a:extLst>
              <a:ext uri="{FF2B5EF4-FFF2-40B4-BE49-F238E27FC236}">
                <a16:creationId xmlns:a16="http://schemas.microsoft.com/office/drawing/2014/main" id="{DB276CDD-450B-9B18-3F39-92B1E5DCF975}"/>
              </a:ext>
            </a:extLst>
          </p:cNvPr>
          <p:cNvSpPr txBox="1"/>
          <p:nvPr/>
        </p:nvSpPr>
        <p:spPr>
          <a:xfrm>
            <a:off x="4316350" y="1047422"/>
            <a:ext cx="381836" cy="261610"/>
          </a:xfrm>
          <a:prstGeom prst="rect">
            <a:avLst/>
          </a:prstGeom>
          <a:noFill/>
        </p:spPr>
        <p:txBody>
          <a:bodyPr wrap="square" rtlCol="0">
            <a:spAutoFit/>
          </a:bodyPr>
          <a:lstStyle/>
          <a:p>
            <a:r>
              <a:rPr lang="en-US" sz="1100" dirty="0"/>
              <a:t>FN</a:t>
            </a:r>
            <a:endParaRPr lang="en-SE" sz="1100" dirty="0"/>
          </a:p>
        </p:txBody>
      </p:sp>
      <p:sp>
        <p:nvSpPr>
          <p:cNvPr id="50" name="TextBox 49">
            <a:extLst>
              <a:ext uri="{FF2B5EF4-FFF2-40B4-BE49-F238E27FC236}">
                <a16:creationId xmlns:a16="http://schemas.microsoft.com/office/drawing/2014/main" id="{7EFD600F-B57F-C388-EC73-6B7ADEE766DA}"/>
              </a:ext>
            </a:extLst>
          </p:cNvPr>
          <p:cNvSpPr txBox="1"/>
          <p:nvPr/>
        </p:nvSpPr>
        <p:spPr>
          <a:xfrm>
            <a:off x="6757831" y="1063943"/>
            <a:ext cx="381836" cy="261610"/>
          </a:xfrm>
          <a:prstGeom prst="rect">
            <a:avLst/>
          </a:prstGeom>
          <a:noFill/>
        </p:spPr>
        <p:txBody>
          <a:bodyPr wrap="square" rtlCol="0">
            <a:spAutoFit/>
          </a:bodyPr>
          <a:lstStyle/>
          <a:p>
            <a:r>
              <a:rPr lang="en-US" sz="1100" dirty="0"/>
              <a:t>TP</a:t>
            </a:r>
            <a:endParaRPr lang="en-SE" sz="1100" dirty="0"/>
          </a:p>
        </p:txBody>
      </p:sp>
      <p:sp>
        <p:nvSpPr>
          <p:cNvPr id="51" name="TextBox 50">
            <a:extLst>
              <a:ext uri="{FF2B5EF4-FFF2-40B4-BE49-F238E27FC236}">
                <a16:creationId xmlns:a16="http://schemas.microsoft.com/office/drawing/2014/main" id="{A50B64F7-FC28-1795-E459-07A0F3D2214E}"/>
              </a:ext>
            </a:extLst>
          </p:cNvPr>
          <p:cNvSpPr txBox="1"/>
          <p:nvPr/>
        </p:nvSpPr>
        <p:spPr>
          <a:xfrm>
            <a:off x="6187094" y="1063943"/>
            <a:ext cx="381836" cy="261610"/>
          </a:xfrm>
          <a:prstGeom prst="rect">
            <a:avLst/>
          </a:prstGeom>
          <a:noFill/>
        </p:spPr>
        <p:txBody>
          <a:bodyPr wrap="square" rtlCol="0">
            <a:spAutoFit/>
          </a:bodyPr>
          <a:lstStyle/>
          <a:p>
            <a:r>
              <a:rPr lang="en-US" sz="1100" dirty="0"/>
              <a:t>TP</a:t>
            </a:r>
            <a:endParaRPr lang="en-SE" sz="1100" dirty="0"/>
          </a:p>
        </p:txBody>
      </p:sp>
      <p:sp>
        <p:nvSpPr>
          <p:cNvPr id="52" name="TextBox 51">
            <a:extLst>
              <a:ext uri="{FF2B5EF4-FFF2-40B4-BE49-F238E27FC236}">
                <a16:creationId xmlns:a16="http://schemas.microsoft.com/office/drawing/2014/main" id="{581BB955-3FC7-509E-E399-B4D2389C827C}"/>
              </a:ext>
            </a:extLst>
          </p:cNvPr>
          <p:cNvSpPr txBox="1"/>
          <p:nvPr/>
        </p:nvSpPr>
        <p:spPr>
          <a:xfrm>
            <a:off x="7308304" y="1063943"/>
            <a:ext cx="381836" cy="261610"/>
          </a:xfrm>
          <a:prstGeom prst="rect">
            <a:avLst/>
          </a:prstGeom>
          <a:noFill/>
        </p:spPr>
        <p:txBody>
          <a:bodyPr wrap="square" rtlCol="0">
            <a:spAutoFit/>
          </a:bodyPr>
          <a:lstStyle/>
          <a:p>
            <a:r>
              <a:rPr lang="en-US" sz="1100" dirty="0"/>
              <a:t>FN</a:t>
            </a:r>
            <a:endParaRPr lang="en-SE" sz="1100" dirty="0"/>
          </a:p>
        </p:txBody>
      </p:sp>
      <p:sp>
        <p:nvSpPr>
          <p:cNvPr id="53" name="TextBox 52">
            <a:extLst>
              <a:ext uri="{FF2B5EF4-FFF2-40B4-BE49-F238E27FC236}">
                <a16:creationId xmlns:a16="http://schemas.microsoft.com/office/drawing/2014/main" id="{1F91C8A4-626F-37A2-9C2B-D99BD4F7FC01}"/>
              </a:ext>
            </a:extLst>
          </p:cNvPr>
          <p:cNvSpPr txBox="1"/>
          <p:nvPr/>
        </p:nvSpPr>
        <p:spPr>
          <a:xfrm>
            <a:off x="812193" y="4417262"/>
            <a:ext cx="381836" cy="261610"/>
          </a:xfrm>
          <a:prstGeom prst="rect">
            <a:avLst/>
          </a:prstGeom>
          <a:noFill/>
        </p:spPr>
        <p:txBody>
          <a:bodyPr wrap="square" rtlCol="0">
            <a:spAutoFit/>
          </a:bodyPr>
          <a:lstStyle/>
          <a:p>
            <a:r>
              <a:rPr lang="en-US" sz="1100" dirty="0"/>
              <a:t>TP</a:t>
            </a:r>
            <a:endParaRPr lang="en-SE" sz="1100" dirty="0"/>
          </a:p>
        </p:txBody>
      </p:sp>
      <p:sp>
        <p:nvSpPr>
          <p:cNvPr id="54" name="TextBox 53">
            <a:extLst>
              <a:ext uri="{FF2B5EF4-FFF2-40B4-BE49-F238E27FC236}">
                <a16:creationId xmlns:a16="http://schemas.microsoft.com/office/drawing/2014/main" id="{28425EC7-4C8A-3B81-6FE1-01085B8A7B03}"/>
              </a:ext>
            </a:extLst>
          </p:cNvPr>
          <p:cNvSpPr txBox="1"/>
          <p:nvPr/>
        </p:nvSpPr>
        <p:spPr>
          <a:xfrm>
            <a:off x="241456" y="4417262"/>
            <a:ext cx="381836" cy="261610"/>
          </a:xfrm>
          <a:prstGeom prst="rect">
            <a:avLst/>
          </a:prstGeom>
          <a:noFill/>
        </p:spPr>
        <p:txBody>
          <a:bodyPr wrap="square" rtlCol="0">
            <a:spAutoFit/>
          </a:bodyPr>
          <a:lstStyle/>
          <a:p>
            <a:r>
              <a:rPr lang="en-US" sz="1100" dirty="0"/>
              <a:t>TP</a:t>
            </a:r>
            <a:endParaRPr lang="en-SE" sz="1100" dirty="0"/>
          </a:p>
        </p:txBody>
      </p:sp>
      <p:sp>
        <p:nvSpPr>
          <p:cNvPr id="55" name="TextBox 54">
            <a:extLst>
              <a:ext uri="{FF2B5EF4-FFF2-40B4-BE49-F238E27FC236}">
                <a16:creationId xmlns:a16="http://schemas.microsoft.com/office/drawing/2014/main" id="{42CE7C79-DFBA-9BDE-7E52-319036CAD298}"/>
              </a:ext>
            </a:extLst>
          </p:cNvPr>
          <p:cNvSpPr txBox="1"/>
          <p:nvPr/>
        </p:nvSpPr>
        <p:spPr>
          <a:xfrm>
            <a:off x="1362666" y="4417262"/>
            <a:ext cx="381836" cy="261610"/>
          </a:xfrm>
          <a:prstGeom prst="rect">
            <a:avLst/>
          </a:prstGeom>
          <a:noFill/>
        </p:spPr>
        <p:txBody>
          <a:bodyPr wrap="square" rtlCol="0">
            <a:spAutoFit/>
          </a:bodyPr>
          <a:lstStyle/>
          <a:p>
            <a:r>
              <a:rPr lang="en-US" sz="1100" dirty="0"/>
              <a:t>FN</a:t>
            </a:r>
            <a:endParaRPr lang="en-SE" sz="1100" dirty="0"/>
          </a:p>
        </p:txBody>
      </p:sp>
      <p:sp>
        <p:nvSpPr>
          <p:cNvPr id="60" name="TextBox 59">
            <a:extLst>
              <a:ext uri="{FF2B5EF4-FFF2-40B4-BE49-F238E27FC236}">
                <a16:creationId xmlns:a16="http://schemas.microsoft.com/office/drawing/2014/main" id="{BCE2BF08-616F-371F-545B-616A3ADAF9C0}"/>
              </a:ext>
            </a:extLst>
          </p:cNvPr>
          <p:cNvSpPr txBox="1"/>
          <p:nvPr/>
        </p:nvSpPr>
        <p:spPr>
          <a:xfrm>
            <a:off x="3901823" y="4425715"/>
            <a:ext cx="381836" cy="261610"/>
          </a:xfrm>
          <a:prstGeom prst="rect">
            <a:avLst/>
          </a:prstGeom>
          <a:noFill/>
        </p:spPr>
        <p:txBody>
          <a:bodyPr wrap="square" rtlCol="0">
            <a:spAutoFit/>
          </a:bodyPr>
          <a:lstStyle/>
          <a:p>
            <a:r>
              <a:rPr lang="en-US" sz="1100" dirty="0"/>
              <a:t>TP</a:t>
            </a:r>
            <a:endParaRPr lang="en-SE" sz="1100" dirty="0"/>
          </a:p>
        </p:txBody>
      </p:sp>
      <p:sp>
        <p:nvSpPr>
          <p:cNvPr id="61" name="TextBox 60">
            <a:extLst>
              <a:ext uri="{FF2B5EF4-FFF2-40B4-BE49-F238E27FC236}">
                <a16:creationId xmlns:a16="http://schemas.microsoft.com/office/drawing/2014/main" id="{C087B20D-0316-227A-4550-2FBA0126806F}"/>
              </a:ext>
            </a:extLst>
          </p:cNvPr>
          <p:cNvSpPr txBox="1"/>
          <p:nvPr/>
        </p:nvSpPr>
        <p:spPr>
          <a:xfrm>
            <a:off x="3331086" y="4425715"/>
            <a:ext cx="381836" cy="261610"/>
          </a:xfrm>
          <a:prstGeom prst="rect">
            <a:avLst/>
          </a:prstGeom>
          <a:noFill/>
        </p:spPr>
        <p:txBody>
          <a:bodyPr wrap="square" rtlCol="0">
            <a:spAutoFit/>
          </a:bodyPr>
          <a:lstStyle/>
          <a:p>
            <a:r>
              <a:rPr lang="en-US" sz="1100" dirty="0"/>
              <a:t>TP</a:t>
            </a:r>
            <a:endParaRPr lang="en-SE" sz="1100" dirty="0"/>
          </a:p>
        </p:txBody>
      </p:sp>
      <p:sp>
        <p:nvSpPr>
          <p:cNvPr id="62" name="TextBox 61">
            <a:extLst>
              <a:ext uri="{FF2B5EF4-FFF2-40B4-BE49-F238E27FC236}">
                <a16:creationId xmlns:a16="http://schemas.microsoft.com/office/drawing/2014/main" id="{DAB6B775-BD2E-7DD6-AC89-BDBCF7BF6ED4}"/>
              </a:ext>
            </a:extLst>
          </p:cNvPr>
          <p:cNvSpPr txBox="1"/>
          <p:nvPr/>
        </p:nvSpPr>
        <p:spPr>
          <a:xfrm>
            <a:off x="4452296" y="4425715"/>
            <a:ext cx="381836" cy="261610"/>
          </a:xfrm>
          <a:prstGeom prst="rect">
            <a:avLst/>
          </a:prstGeom>
          <a:noFill/>
        </p:spPr>
        <p:txBody>
          <a:bodyPr wrap="square" rtlCol="0">
            <a:spAutoFit/>
          </a:bodyPr>
          <a:lstStyle/>
          <a:p>
            <a:r>
              <a:rPr lang="en-US" sz="1100" dirty="0"/>
              <a:t>TP</a:t>
            </a:r>
            <a:endParaRPr lang="en-SE" sz="1100" dirty="0"/>
          </a:p>
        </p:txBody>
      </p:sp>
      <p:sp>
        <p:nvSpPr>
          <p:cNvPr id="63" name="TextBox 62">
            <a:extLst>
              <a:ext uri="{FF2B5EF4-FFF2-40B4-BE49-F238E27FC236}">
                <a16:creationId xmlns:a16="http://schemas.microsoft.com/office/drawing/2014/main" id="{5D2E63DA-7C68-2AE8-04B5-0ED180AC0A62}"/>
              </a:ext>
            </a:extLst>
          </p:cNvPr>
          <p:cNvSpPr txBox="1"/>
          <p:nvPr/>
        </p:nvSpPr>
        <p:spPr>
          <a:xfrm>
            <a:off x="6208179" y="220506"/>
            <a:ext cx="381836" cy="261610"/>
          </a:xfrm>
          <a:prstGeom prst="rect">
            <a:avLst/>
          </a:prstGeom>
          <a:noFill/>
        </p:spPr>
        <p:txBody>
          <a:bodyPr wrap="squar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F8DAB901-A259-3915-19A6-1DF070718DA7}"/>
              </a:ext>
            </a:extLst>
          </p:cNvPr>
          <p:cNvSpPr txBox="1"/>
          <p:nvPr/>
        </p:nvSpPr>
        <p:spPr>
          <a:xfrm>
            <a:off x="6776513" y="22050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F82A5645-F7C9-CDF0-8D70-B95B447FFFDB}"/>
              </a:ext>
            </a:extLst>
          </p:cNvPr>
          <p:cNvSpPr txBox="1"/>
          <p:nvPr/>
        </p:nvSpPr>
        <p:spPr>
          <a:xfrm>
            <a:off x="7312246" y="228112"/>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492A6355-9971-117D-A7A2-6244712CE598}"/>
              </a:ext>
            </a:extLst>
          </p:cNvPr>
          <p:cNvSpPr txBox="1"/>
          <p:nvPr/>
        </p:nvSpPr>
        <p:spPr>
          <a:xfrm>
            <a:off x="243859" y="3599752"/>
            <a:ext cx="381836" cy="261610"/>
          </a:xfrm>
          <a:prstGeom prst="rect">
            <a:avLst/>
          </a:prstGeom>
          <a:noFill/>
        </p:spPr>
        <p:txBody>
          <a:bodyPr wrap="square" rtlCol="0">
            <a:spAutoFit/>
          </a:bodyPr>
          <a:lstStyle/>
          <a:p>
            <a:r>
              <a:rPr lang="en-US" sz="1100" dirty="0"/>
              <a:t>TP</a:t>
            </a:r>
            <a:endParaRPr lang="en-SE" sz="1100" dirty="0"/>
          </a:p>
        </p:txBody>
      </p:sp>
      <p:sp>
        <p:nvSpPr>
          <p:cNvPr id="67" name="TextBox 66">
            <a:extLst>
              <a:ext uri="{FF2B5EF4-FFF2-40B4-BE49-F238E27FC236}">
                <a16:creationId xmlns:a16="http://schemas.microsoft.com/office/drawing/2014/main" id="{D65F5EE3-6EC2-5B97-AB21-CAAF06FB00BA}"/>
              </a:ext>
            </a:extLst>
          </p:cNvPr>
          <p:cNvSpPr txBox="1"/>
          <p:nvPr/>
        </p:nvSpPr>
        <p:spPr>
          <a:xfrm>
            <a:off x="812193" y="3599752"/>
            <a:ext cx="381836" cy="261610"/>
          </a:xfrm>
          <a:prstGeom prst="rect">
            <a:avLst/>
          </a:prstGeom>
          <a:noFill/>
        </p:spPr>
        <p:txBody>
          <a:bodyPr wrap="square" rtlCol="0">
            <a:spAutoFit/>
          </a:bodyPr>
          <a:lstStyle/>
          <a:p>
            <a:r>
              <a:rPr lang="en-US" sz="1100" dirty="0"/>
              <a:t>TP</a:t>
            </a:r>
            <a:endParaRPr lang="en-SE" sz="1100" dirty="0"/>
          </a:p>
        </p:txBody>
      </p:sp>
      <p:sp>
        <p:nvSpPr>
          <p:cNvPr id="68" name="TextBox 67">
            <a:extLst>
              <a:ext uri="{FF2B5EF4-FFF2-40B4-BE49-F238E27FC236}">
                <a16:creationId xmlns:a16="http://schemas.microsoft.com/office/drawing/2014/main" id="{D4794303-F6D9-787E-6EC9-863B4345A71E}"/>
              </a:ext>
            </a:extLst>
          </p:cNvPr>
          <p:cNvSpPr txBox="1"/>
          <p:nvPr/>
        </p:nvSpPr>
        <p:spPr>
          <a:xfrm>
            <a:off x="1347926" y="3599752"/>
            <a:ext cx="381836" cy="261610"/>
          </a:xfrm>
          <a:prstGeom prst="rect">
            <a:avLst/>
          </a:prstGeom>
          <a:noFill/>
        </p:spPr>
        <p:txBody>
          <a:bodyPr wrap="square" rtlCol="0">
            <a:spAutoFit/>
          </a:bodyPr>
          <a:lstStyle/>
          <a:p>
            <a:r>
              <a:rPr lang="en-US" sz="1100" dirty="0"/>
              <a:t>FP</a:t>
            </a:r>
            <a:endParaRPr lang="en-SE" sz="1100" dirty="0"/>
          </a:p>
        </p:txBody>
      </p:sp>
      <p:sp>
        <p:nvSpPr>
          <p:cNvPr id="69" name="TextBox 68">
            <a:extLst>
              <a:ext uri="{FF2B5EF4-FFF2-40B4-BE49-F238E27FC236}">
                <a16:creationId xmlns:a16="http://schemas.microsoft.com/office/drawing/2014/main" id="{9B35F49E-0357-463F-7DB7-84770FC32B7A}"/>
              </a:ext>
            </a:extLst>
          </p:cNvPr>
          <p:cNvSpPr txBox="1"/>
          <p:nvPr/>
        </p:nvSpPr>
        <p:spPr>
          <a:xfrm>
            <a:off x="1943503" y="3599752"/>
            <a:ext cx="381836" cy="261610"/>
          </a:xfrm>
          <a:prstGeom prst="rect">
            <a:avLst/>
          </a:prstGeom>
          <a:noFill/>
        </p:spPr>
        <p:txBody>
          <a:bodyPr wrap="square" rtlCol="0">
            <a:spAutoFit/>
          </a:bodyPr>
          <a:lstStyle/>
          <a:p>
            <a:r>
              <a:rPr lang="en-US" sz="1100" dirty="0"/>
              <a:t>FP</a:t>
            </a:r>
            <a:endParaRPr lang="en-SE" sz="1100" dirty="0"/>
          </a:p>
        </p:txBody>
      </p:sp>
      <p:sp>
        <p:nvSpPr>
          <p:cNvPr id="70" name="TextBox 69">
            <a:extLst>
              <a:ext uri="{FF2B5EF4-FFF2-40B4-BE49-F238E27FC236}">
                <a16:creationId xmlns:a16="http://schemas.microsoft.com/office/drawing/2014/main" id="{CA0A617C-B50C-8BF3-E3FB-606B08247055}"/>
              </a:ext>
            </a:extLst>
          </p:cNvPr>
          <p:cNvSpPr txBox="1"/>
          <p:nvPr/>
        </p:nvSpPr>
        <p:spPr>
          <a:xfrm>
            <a:off x="3334580" y="3606572"/>
            <a:ext cx="381836" cy="261610"/>
          </a:xfrm>
          <a:prstGeom prst="rect">
            <a:avLst/>
          </a:prstGeom>
          <a:noFill/>
        </p:spPr>
        <p:txBody>
          <a:bodyPr wrap="square" rtlCol="0">
            <a:spAutoFit/>
          </a:bodyPr>
          <a:lstStyle/>
          <a:p>
            <a:r>
              <a:rPr lang="en-US" sz="1100" dirty="0"/>
              <a:t>TP</a:t>
            </a:r>
            <a:endParaRPr lang="en-SE" sz="1100" dirty="0"/>
          </a:p>
        </p:txBody>
      </p:sp>
      <p:sp>
        <p:nvSpPr>
          <p:cNvPr id="71" name="TextBox 70">
            <a:extLst>
              <a:ext uri="{FF2B5EF4-FFF2-40B4-BE49-F238E27FC236}">
                <a16:creationId xmlns:a16="http://schemas.microsoft.com/office/drawing/2014/main" id="{22329785-4AAC-3E73-BAE0-50E09EA7F5C3}"/>
              </a:ext>
            </a:extLst>
          </p:cNvPr>
          <p:cNvSpPr txBox="1"/>
          <p:nvPr/>
        </p:nvSpPr>
        <p:spPr>
          <a:xfrm>
            <a:off x="3902914" y="3606572"/>
            <a:ext cx="381836" cy="261610"/>
          </a:xfrm>
          <a:prstGeom prst="rect">
            <a:avLst/>
          </a:prstGeom>
          <a:noFill/>
        </p:spPr>
        <p:txBody>
          <a:bodyPr wrap="square" rtlCol="0">
            <a:spAutoFit/>
          </a:bodyPr>
          <a:lstStyle/>
          <a:p>
            <a:r>
              <a:rPr lang="en-US" sz="1100" dirty="0"/>
              <a:t>TP</a:t>
            </a:r>
            <a:endParaRPr lang="en-SE" sz="1100" dirty="0"/>
          </a:p>
        </p:txBody>
      </p:sp>
      <p:sp>
        <p:nvSpPr>
          <p:cNvPr id="72" name="TextBox 71">
            <a:extLst>
              <a:ext uri="{FF2B5EF4-FFF2-40B4-BE49-F238E27FC236}">
                <a16:creationId xmlns:a16="http://schemas.microsoft.com/office/drawing/2014/main" id="{7D897402-FFB5-D2CD-86E3-15424F91B854}"/>
              </a:ext>
            </a:extLst>
          </p:cNvPr>
          <p:cNvSpPr txBox="1"/>
          <p:nvPr/>
        </p:nvSpPr>
        <p:spPr>
          <a:xfrm>
            <a:off x="4438647" y="3606572"/>
            <a:ext cx="381836" cy="261610"/>
          </a:xfrm>
          <a:prstGeom prst="rect">
            <a:avLst/>
          </a:prstGeom>
          <a:noFill/>
        </p:spPr>
        <p:txBody>
          <a:bodyPr wrap="square" rtlCol="0">
            <a:spAutoFit/>
          </a:bodyPr>
          <a:lstStyle/>
          <a:p>
            <a:r>
              <a:rPr lang="en-US" sz="1100" dirty="0"/>
              <a:t>FP</a:t>
            </a:r>
            <a:endParaRPr lang="en-SE" sz="1100" dirty="0"/>
          </a:p>
        </p:txBody>
      </p:sp>
      <p:sp>
        <p:nvSpPr>
          <p:cNvPr id="73" name="TextBox 72">
            <a:extLst>
              <a:ext uri="{FF2B5EF4-FFF2-40B4-BE49-F238E27FC236}">
                <a16:creationId xmlns:a16="http://schemas.microsoft.com/office/drawing/2014/main" id="{70A884A2-A8A8-948B-F3FB-F031AF05D2F8}"/>
              </a:ext>
            </a:extLst>
          </p:cNvPr>
          <p:cNvSpPr txBox="1"/>
          <p:nvPr/>
        </p:nvSpPr>
        <p:spPr>
          <a:xfrm>
            <a:off x="5034224" y="3606572"/>
            <a:ext cx="381836" cy="261610"/>
          </a:xfrm>
          <a:prstGeom prst="rect">
            <a:avLst/>
          </a:prstGeom>
          <a:noFill/>
        </p:spPr>
        <p:txBody>
          <a:bodyPr wrap="square" rtlCol="0">
            <a:spAutoFit/>
          </a:bodyPr>
          <a:lstStyle/>
          <a:p>
            <a:r>
              <a:rPr lang="en-US" sz="1100" dirty="0"/>
              <a:t>FP</a:t>
            </a:r>
            <a:endParaRPr lang="en-SE" sz="1100" dirty="0"/>
          </a:p>
        </p:txBody>
      </p:sp>
      <p:sp>
        <p:nvSpPr>
          <p:cNvPr id="74" name="TextBox 73">
            <a:extLst>
              <a:ext uri="{FF2B5EF4-FFF2-40B4-BE49-F238E27FC236}">
                <a16:creationId xmlns:a16="http://schemas.microsoft.com/office/drawing/2014/main" id="{C3ED1CBA-4B26-08A7-58C1-5CD3CF1A9824}"/>
              </a:ext>
            </a:extLst>
          </p:cNvPr>
          <p:cNvSpPr txBox="1"/>
          <p:nvPr/>
        </p:nvSpPr>
        <p:spPr>
          <a:xfrm>
            <a:off x="5605218" y="3591154"/>
            <a:ext cx="381836" cy="261610"/>
          </a:xfrm>
          <a:prstGeom prst="rect">
            <a:avLst/>
          </a:prstGeom>
          <a:noFill/>
        </p:spPr>
        <p:txBody>
          <a:bodyPr wrap="square" rtlCol="0">
            <a:spAutoFit/>
          </a:bodyPr>
          <a:lstStyle/>
          <a:p>
            <a:r>
              <a:rPr lang="en-US" sz="1100" dirty="0"/>
              <a:t>TP</a:t>
            </a:r>
            <a:endParaRPr lang="en-SE" sz="1100" dirty="0"/>
          </a:p>
        </p:txBody>
      </p:sp>
    </p:spTree>
    <p:extLst>
      <p:ext uri="{BB962C8B-B14F-4D97-AF65-F5344CB8AC3E}">
        <p14:creationId xmlns:p14="http://schemas.microsoft.com/office/powerpoint/2010/main" val="325115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297117" y="133015"/>
            <a:ext cx="5781866" cy="868362"/>
          </a:xfrm>
        </p:spPr>
        <p:txBody>
          <a:bodyPr/>
          <a:lstStyle/>
          <a:p>
            <a:r>
              <a:rPr lang="en-US" sz="2800" dirty="0" err="1"/>
              <a:t>IoU</a:t>
            </a:r>
            <a:r>
              <a:rPr lang="en-US" sz="2800" dirty="0"/>
              <a:t> Threshold and Conf. Score Threshold</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CC80C-284F-95AD-276D-ED0B6939A9C6}"/>
                  </a:ext>
                </a:extLst>
              </p:cNvPr>
              <p:cNvSpPr>
                <a:spLocks noGrp="1"/>
              </p:cNvSpPr>
              <p:nvPr>
                <p:ph idx="1"/>
              </p:nvPr>
            </p:nvSpPr>
            <p:spPr>
              <a:xfrm>
                <a:off x="-73546" y="1042402"/>
                <a:ext cx="5402356" cy="5914990"/>
              </a:xfrm>
            </p:spPr>
            <p:txBody>
              <a:bodyPr>
                <a:normAutofit fontScale="77500" lnSpcReduction="20000"/>
              </a:bodyPr>
              <a:lstStyle/>
              <a:p>
                <a:r>
                  <a:rPr lang="en-US" sz="2000" dirty="0"/>
                  <a:t>Suppose an image contains 5 dogs in it, i.e., 5 GT boxes with label Dog (instead of 3 in previous slide).</a:t>
                </a:r>
              </a:p>
              <a:p>
                <a:r>
                  <a:rPr lang="en-US" sz="2000" dirty="0"/>
                  <a:t>With </a:t>
                </a:r>
                <a:r>
                  <a:rPr lang="en-US" sz="2000" dirty="0" err="1"/>
                  <a:t>IoU</a:t>
                </a:r>
                <a:r>
                  <a:rPr lang="en-US" sz="2000" dirty="0"/>
                  <a:t> threshold .5, 3 GT boxes are detected</a:t>
                </a:r>
              </a:p>
              <a:p>
                <a:pPr lvl="1"/>
                <a:r>
                  <a:rPr lang="en-US" sz="1600" dirty="0"/>
                  <a:t>With conf. score threshold of .5, 2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.5</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3</m:t>
                        </m:r>
                      </m:den>
                    </m:f>
                    <m:r>
                      <a:rPr lang="en-US" sz="1600" b="0" i="1" smtClean="0">
                        <a:latin typeface="Cambria Math" panose="02040503050406030204" pitchFamily="18" charset="0"/>
                      </a:rPr>
                      <m:t>=.4</m:t>
                    </m:r>
                  </m:oMath>
                </a14:m>
                <a:endParaRPr lang="en-US" sz="1600" dirty="0"/>
              </a:p>
              <a:p>
                <a:pPr lvl="1"/>
                <a:r>
                  <a:rPr lang="en-US" sz="1600" dirty="0"/>
                  <a:t>With score threshold of .1, 3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.6</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+2</m:t>
                        </m:r>
                      </m:den>
                    </m:f>
                    <m:r>
                      <a:rPr lang="en-US" sz="1600" b="0" i="1" smtClean="0">
                        <a:latin typeface="Cambria Math" panose="02040503050406030204" pitchFamily="18" charset="0"/>
                      </a:rPr>
                      <m:t>=.6</m:t>
                    </m:r>
                  </m:oMath>
                </a14:m>
                <a:r>
                  <a:rPr lang="en-US" sz="1600" dirty="0"/>
                  <a:t> (reduced score threshold </a:t>
                </a:r>
                <a14:m>
                  <m:oMath xmlns:m="http://schemas.openxmlformats.org/officeDocument/2006/math">
                    <m:r>
                      <a:rPr lang="en-US" sz="1600" b="0" i="1" smtClean="0">
                        <a:latin typeface="Cambria Math" panose="02040503050406030204" pitchFamily="18" charset="0"/>
                      </a:rPr>
                      <m:t>⇒</m:t>
                    </m:r>
                  </m:oMath>
                </a14:m>
                <a:r>
                  <a:rPr lang="en-US" sz="1600" dirty="0">
                    <a:sym typeface="Wingdings" panose="05000000000000000000" pitchFamily="2" charset="2"/>
                  </a:rPr>
                  <a:t> increased recall</a:t>
                </a:r>
                <a:r>
                  <a:rPr lang="en-US" sz="1600" dirty="0"/>
                  <a:t>)</a:t>
                </a:r>
              </a:p>
              <a:p>
                <a:r>
                  <a:rPr lang="en-US" sz="2000" dirty="0"/>
                  <a:t>With </a:t>
                </a:r>
                <a:r>
                  <a:rPr lang="en-US" sz="2000" dirty="0" err="1"/>
                  <a:t>IoU</a:t>
                </a:r>
                <a:r>
                  <a:rPr lang="en-US" sz="2000" dirty="0"/>
                  <a:t> threshold </a:t>
                </a:r>
                <a:r>
                  <a:rPr lang="en-US" sz="2000" dirty="0">
                    <a:solidFill>
                      <a:srgbClr val="0000FF"/>
                    </a:solidFill>
                  </a:rPr>
                  <a:t>.9</a:t>
                </a:r>
                <a:r>
                  <a:rPr lang="en-US" sz="2000" dirty="0"/>
                  <a:t>, only 1 GT box is detected</a:t>
                </a:r>
              </a:p>
              <a:p>
                <a:pPr lvl="1"/>
                <a:r>
                  <a:rPr lang="en-US" sz="1600" dirty="0"/>
                  <a:t>With conf. score threshold of either .5 or .1, only 1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r>
                  <a:rPr lang="en-US" sz="1600" dirty="0"/>
                  <a:t>; Recall</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endParaRPr lang="en-US" sz="1600" dirty="0"/>
              </a:p>
              <a:p>
                <a:r>
                  <a:rPr lang="en-US" sz="2000" dirty="0"/>
                  <a:t>Conf. score threshold determines decision boundary between positive (Dog) and negative (non-Dog) items among all </a:t>
                </a:r>
                <a:r>
                  <a:rPr lang="en-US" sz="2000" dirty="0">
                    <a:sym typeface="Wingdings" panose="05000000000000000000" pitchFamily="2" charset="2"/>
                  </a:rPr>
                  <a:t>predicted boxes (</a:t>
                </a:r>
                <a:r>
                  <a:rPr lang="en-US" sz="2000" dirty="0">
                    <a:solidFill>
                      <a:srgbClr val="00B050"/>
                    </a:solidFill>
                    <a:sym typeface="Wingdings" panose="05000000000000000000" pitchFamily="2" charset="2"/>
                  </a:rPr>
                  <a:t>green </a:t>
                </a:r>
                <a:r>
                  <a:rPr lang="en-US" sz="2000" dirty="0">
                    <a:sym typeface="Wingdings" panose="05000000000000000000" pitchFamily="2" charset="2"/>
                  </a:rPr>
                  <a:t>and </a:t>
                </a:r>
                <a:r>
                  <a:rPr lang="en-US" sz="2000" dirty="0">
                    <a:solidFill>
                      <a:srgbClr val="C00000"/>
                    </a:solidFill>
                    <a:sym typeface="Wingdings" panose="05000000000000000000" pitchFamily="2" charset="2"/>
                  </a:rPr>
                  <a:t>red</a:t>
                </a:r>
                <a:r>
                  <a:rPr lang="en-US" sz="2000" dirty="0">
                    <a:sym typeface="Wingdings" panose="05000000000000000000" pitchFamily="2" charset="2"/>
                  </a:rPr>
                  <a:t>)</a:t>
                </a:r>
                <a:endParaRPr lang="en-US" sz="2000" dirty="0"/>
              </a:p>
              <a:p>
                <a:pPr lvl="1"/>
                <a:r>
                  <a:rPr lang="en-US" sz="1600" dirty="0"/>
                  <a:t>Conf. score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solidFill>
                          <a:schemeClr val="tx1"/>
                        </a:solidFill>
                        <a:latin typeface="Cambria Math" panose="02040503050406030204" pitchFamily="18" charset="0"/>
                        <a:sym typeface="Wingdings" panose="05000000000000000000" pitchFamily="2" charset="2"/>
                      </a:rPr>
                      <m:t> </m:t>
                    </m:r>
                    <m:r>
                      <a:rPr lang="en-US" sz="1600" b="0" i="1" smtClean="0">
                        <a:solidFill>
                          <a:schemeClr val="tx1"/>
                        </a:solidFill>
                        <a:latin typeface="Cambria Math" panose="02040503050406030204" pitchFamily="18" charset="0"/>
                      </a:rPr>
                      <m:t>⇒</m:t>
                    </m:r>
                  </m:oMath>
                </a14:m>
                <a:r>
                  <a:rPr lang="en-US" sz="1600" dirty="0">
                    <a:solidFill>
                      <a:schemeClr val="tx1"/>
                    </a:solidFill>
                    <a:sym typeface="Wingdings" panose="05000000000000000000" pitchFamily="2" charset="2"/>
                  </a:rPr>
                  <a:t> </a:t>
                </a:r>
                <a:r>
                  <a:rPr lang="en-US" sz="1600" dirty="0">
                    <a:solidFill>
                      <a:schemeClr val="tx1"/>
                    </a:solidFill>
                  </a:rPr>
                  <a:t>TP </a:t>
                </a:r>
                <a14:m>
                  <m:oMath xmlns:m="http://schemas.openxmlformats.org/officeDocument/2006/math">
                    <m:r>
                      <a:rPr lang="en-US" sz="1600" i="1">
                        <a:solidFill>
                          <a:schemeClr val="tx1"/>
                        </a:solidFill>
                        <a:latin typeface="Cambria Math" panose="02040503050406030204" pitchFamily="18" charset="0"/>
                      </a:rPr>
                      <m:t>↑</m:t>
                    </m:r>
                  </m:oMath>
                </a14:m>
                <a:r>
                  <a:rPr lang="en-US" sz="1600" dirty="0">
                    <a:solidFill>
                      <a:schemeClr val="tx1"/>
                    </a:solidFill>
                  </a:rPr>
                  <a:t>, FN </a:t>
                </a:r>
                <a14:m>
                  <m:oMath xmlns:m="http://schemas.openxmlformats.org/officeDocument/2006/math">
                    <m:r>
                      <a:rPr lang="en-US" sz="1600" i="1">
                        <a:solidFill>
                          <a:schemeClr val="tx1"/>
                        </a:solidFill>
                        <a:latin typeface="Cambria Math" panose="02040503050406030204" pitchFamily="18" charset="0"/>
                        <a:sym typeface="Wingdings" panose="05000000000000000000" pitchFamily="2" charset="2"/>
                      </a:rPr>
                      <m:t>↓</m:t>
                    </m:r>
                  </m:oMath>
                </a14:m>
                <a:r>
                  <a:rPr lang="en-US" sz="1600" dirty="0">
                    <a:solidFill>
                      <a:schemeClr val="tx1"/>
                    </a:solidFill>
                  </a:rPr>
                  <a:t>, FP </a:t>
                </a:r>
                <a14:m>
                  <m:oMath xmlns:m="http://schemas.openxmlformats.org/officeDocument/2006/math">
                    <m:r>
                      <a:rPr lang="en-US" sz="1600" i="1">
                        <a:solidFill>
                          <a:schemeClr val="tx1"/>
                        </a:solidFill>
                        <a:latin typeface="Cambria Math" panose="02040503050406030204" pitchFamily="18" charset="0"/>
                      </a:rPr>
                      <m:t>↑</m:t>
                    </m:r>
                  </m:oMath>
                </a14:m>
                <a:r>
                  <a:rPr lang="en-US" sz="1600" dirty="0"/>
                  <a:t> (same as classification)</a:t>
                </a:r>
              </a:p>
              <a:p>
                <a:pPr lvl="1"/>
                <a:r>
                  <a:rPr lang="en-US" sz="1600" dirty="0"/>
                  <a:t>Minimum number of FNs is equal to number of unmatched GT boxes, i.e., some FNs may remain even with lowest conf. score threshold (unlike classification, where FNs can always be reduced to 0 by reducing conf. score threshold)</a:t>
                </a:r>
              </a:p>
              <a:p>
                <a:r>
                  <a:rPr lang="en-US" sz="2000" dirty="0" err="1"/>
                  <a:t>IoU</a:t>
                </a:r>
                <a:r>
                  <a:rPr lang="en-US" sz="2000" dirty="0"/>
                  <a:t> threshold determines number of </a:t>
                </a:r>
                <a:r>
                  <a:rPr lang="en-US" sz="2000" dirty="0">
                    <a:sym typeface="Wingdings" panose="05000000000000000000" pitchFamily="2" charset="2"/>
                  </a:rPr>
                  <a:t>matched predicted boxes </a:t>
                </a:r>
              </a:p>
              <a:p>
                <a:pPr lvl="1"/>
                <a:r>
                  <a:rPr lang="en-US" sz="1600" dirty="0" err="1"/>
                  <a:t>IoU</a:t>
                </a:r>
                <a:r>
                  <a:rPr lang="en-US" sz="1600" dirty="0"/>
                  <a:t>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 </m:t>
                    </m:r>
                    <m:r>
                      <a:rPr lang="en-US" sz="1600" b="0" i="1" smtClean="0">
                        <a:latin typeface="Cambria Math" panose="02040503050406030204" pitchFamily="18" charset="0"/>
                      </a:rPr>
                      <m:t>⇒</m:t>
                    </m:r>
                  </m:oMath>
                </a14:m>
                <a:r>
                  <a:rPr lang="en-US" sz="1600" dirty="0">
                    <a:sym typeface="Wingdings" panose="05000000000000000000" pitchFamily="2" charset="2"/>
                  </a:rPr>
                  <a:t> matched predicted boxes </a:t>
                </a:r>
                <a14:m>
                  <m:oMath xmlns:m="http://schemas.openxmlformats.org/officeDocument/2006/math">
                    <m:r>
                      <a:rPr lang="en-US" sz="1600" i="1">
                        <a:latin typeface="Cambria Math" panose="02040503050406030204" pitchFamily="18" charset="0"/>
                      </a:rPr>
                      <m:t>↑</m:t>
                    </m:r>
                  </m:oMath>
                </a14:m>
                <a:r>
                  <a:rPr lang="en-US" sz="1600" b="0" i="1" dirty="0">
                    <a:latin typeface="Cambria Math" panose="02040503050406030204" pitchFamily="18" charset="0"/>
                  </a:rPr>
                  <a:t> </a:t>
                </a:r>
                <a:r>
                  <a:rPr lang="en-US" sz="1600" dirty="0">
                    <a:sym typeface="Wingdings" panose="05000000000000000000" pitchFamily="2" charset="2"/>
                  </a:rPr>
                  <a:t>(more </a:t>
                </a:r>
                <a:r>
                  <a:rPr lang="en-US" sz="1600" dirty="0">
                    <a:solidFill>
                      <a:srgbClr val="00B050"/>
                    </a:solidFill>
                    <a:sym typeface="Wingdings" panose="05000000000000000000" pitchFamily="2" charset="2"/>
                  </a:rPr>
                  <a:t>green</a:t>
                </a:r>
                <a:r>
                  <a:rPr lang="en-US" sz="1600" dirty="0">
                    <a:sym typeface="Wingdings" panose="05000000000000000000" pitchFamily="2" charset="2"/>
                  </a:rPr>
                  <a:t>,</a:t>
                </a:r>
                <a:r>
                  <a:rPr lang="en-US" sz="1600" dirty="0">
                    <a:solidFill>
                      <a:srgbClr val="00B050"/>
                    </a:solidFill>
                    <a:sym typeface="Wingdings" panose="05000000000000000000" pitchFamily="2" charset="2"/>
                  </a:rPr>
                  <a:t> </a:t>
                </a:r>
                <a:r>
                  <a:rPr lang="en-US" sz="1600" dirty="0">
                    <a:sym typeface="Wingdings" panose="05000000000000000000" pitchFamily="2" charset="2"/>
                  </a:rPr>
                  <a:t>fewer</a:t>
                </a:r>
                <a:r>
                  <a:rPr lang="en-US" sz="1600" dirty="0">
                    <a:solidFill>
                      <a:srgbClr val="00B050"/>
                    </a:solidFill>
                    <a:sym typeface="Wingdings" panose="05000000000000000000" pitchFamily="2" charset="2"/>
                  </a:rPr>
                  <a:t> </a:t>
                </a:r>
                <a:r>
                  <a:rPr lang="en-US" sz="1600" dirty="0">
                    <a:solidFill>
                      <a:srgbClr val="C00000"/>
                    </a:solidFill>
                    <a:sym typeface="Wingdings" panose="05000000000000000000" pitchFamily="2" charset="2"/>
                  </a:rPr>
                  <a:t>red</a:t>
                </a:r>
                <a:r>
                  <a:rPr lang="en-US" sz="1600" dirty="0">
                    <a:sym typeface="Wingdings" panose="05000000000000000000" pitchFamily="2" charset="2"/>
                  </a:rPr>
                  <a:t>)</a:t>
                </a:r>
                <a:endParaRPr lang="en-US" sz="1600" dirty="0"/>
              </a:p>
            </p:txBody>
          </p:sp>
        </mc:Choice>
        <mc:Fallback xmlns="">
          <p:sp>
            <p:nvSpPr>
              <p:cNvPr id="3" name="Content Placeholder 2">
                <a:extLst>
                  <a:ext uri="{FF2B5EF4-FFF2-40B4-BE49-F238E27FC236}">
                    <a16:creationId xmlns:a16="http://schemas.microsoft.com/office/drawing/2014/main" id="{200CC80C-284F-95AD-276D-ED0B6939A9C6}"/>
                  </a:ext>
                </a:extLst>
              </p:cNvPr>
              <p:cNvSpPr>
                <a:spLocks noGrp="1" noRot="1" noChangeAspect="1" noMove="1" noResize="1" noEditPoints="1" noAdjustHandles="1" noChangeArrowheads="1" noChangeShapeType="1" noTextEdit="1"/>
              </p:cNvSpPr>
              <p:nvPr>
                <p:ph idx="1"/>
              </p:nvPr>
            </p:nvSpPr>
            <p:spPr>
              <a:xfrm>
                <a:off x="-73546" y="1042402"/>
                <a:ext cx="5402356" cy="5914990"/>
              </a:xfrm>
              <a:blipFill>
                <a:blip r:embed="rId3"/>
                <a:stretch>
                  <a:fillRect l="-451" t="-1134" r="-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grpSp>
        <p:nvGrpSpPr>
          <p:cNvPr id="189" name="Group 188">
            <a:extLst>
              <a:ext uri="{FF2B5EF4-FFF2-40B4-BE49-F238E27FC236}">
                <a16:creationId xmlns:a16="http://schemas.microsoft.com/office/drawing/2014/main" id="{7F1E8A18-0434-526A-C6C9-24532A2476BF}"/>
              </a:ext>
            </a:extLst>
          </p:cNvPr>
          <p:cNvGrpSpPr/>
          <p:nvPr/>
        </p:nvGrpSpPr>
        <p:grpSpPr>
          <a:xfrm>
            <a:off x="5517090" y="1756539"/>
            <a:ext cx="3115255" cy="1633006"/>
            <a:chOff x="5517090" y="1941549"/>
            <a:chExt cx="3115255" cy="1633006"/>
          </a:xfrm>
        </p:grpSpPr>
        <p:pic>
          <p:nvPicPr>
            <p:cNvPr id="45" name="Picture 44">
              <a:extLst>
                <a:ext uri="{FF2B5EF4-FFF2-40B4-BE49-F238E27FC236}">
                  <a16:creationId xmlns:a16="http://schemas.microsoft.com/office/drawing/2014/main" id="{0E4E6519-7C08-CEDA-EFD6-6658F0BA9ED5}"/>
                </a:ext>
              </a:extLst>
            </p:cNvPr>
            <p:cNvPicPr>
              <a:picLocks noChangeAspect="1"/>
            </p:cNvPicPr>
            <p:nvPr/>
          </p:nvPicPr>
          <p:blipFill>
            <a:blip r:embed="rId4"/>
            <a:stretch>
              <a:fillRect/>
            </a:stretch>
          </p:blipFill>
          <p:spPr>
            <a:xfrm>
              <a:off x="5517090" y="1941549"/>
              <a:ext cx="3084567" cy="1633006"/>
            </a:xfrm>
            <a:prstGeom prst="rect">
              <a:avLst/>
            </a:prstGeom>
          </p:spPr>
        </p:pic>
        <p:cxnSp>
          <p:nvCxnSpPr>
            <p:cNvPr id="46" name="Straight Connector 45">
              <a:extLst>
                <a:ext uri="{FF2B5EF4-FFF2-40B4-BE49-F238E27FC236}">
                  <a16:creationId xmlns:a16="http://schemas.microsoft.com/office/drawing/2014/main" id="{61560277-5BA9-3699-4E77-B1DC860C3746}"/>
                </a:ext>
              </a:extLst>
            </p:cNvPr>
            <p:cNvCxnSpPr>
              <a:cxnSpLocks/>
            </p:cNvCxnSpPr>
            <p:nvPr/>
          </p:nvCxnSpPr>
          <p:spPr bwMode="auto">
            <a:xfrm>
              <a:off x="8626828" y="2229581"/>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47" name="TextBox 46">
              <a:extLst>
                <a:ext uri="{FF2B5EF4-FFF2-40B4-BE49-F238E27FC236}">
                  <a16:creationId xmlns:a16="http://schemas.microsoft.com/office/drawing/2014/main" id="{B3C0C342-2D48-38D4-7534-47A039ED2D0D}"/>
                </a:ext>
              </a:extLst>
            </p:cNvPr>
            <p:cNvSpPr txBox="1"/>
            <p:nvPr/>
          </p:nvSpPr>
          <p:spPr>
            <a:xfrm>
              <a:off x="6274940"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49" name="TextBox 48">
              <a:extLst>
                <a:ext uri="{FF2B5EF4-FFF2-40B4-BE49-F238E27FC236}">
                  <a16:creationId xmlns:a16="http://schemas.microsoft.com/office/drawing/2014/main" id="{3435685D-400C-8AA4-2790-20FE4F35FA54}"/>
                </a:ext>
              </a:extLst>
            </p:cNvPr>
            <p:cNvSpPr txBox="1"/>
            <p:nvPr/>
          </p:nvSpPr>
          <p:spPr>
            <a:xfrm>
              <a:off x="8169613"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50" name="TextBox 49">
              <a:extLst>
                <a:ext uri="{FF2B5EF4-FFF2-40B4-BE49-F238E27FC236}">
                  <a16:creationId xmlns:a16="http://schemas.microsoft.com/office/drawing/2014/main" id="{D0DF865E-7CED-7956-1BCA-0D1E6CE6EAD5}"/>
                </a:ext>
              </a:extLst>
            </p:cNvPr>
            <p:cNvSpPr txBox="1"/>
            <p:nvPr/>
          </p:nvSpPr>
          <p:spPr>
            <a:xfrm>
              <a:off x="5644753" y="2101574"/>
              <a:ext cx="381836" cy="261610"/>
            </a:xfrm>
            <a:prstGeom prst="rect">
              <a:avLst/>
            </a:prstGeom>
            <a:noFill/>
          </p:spPr>
          <p:txBody>
            <a:bodyPr wrap="square" rtlCol="0">
              <a:spAutoFit/>
            </a:bodyPr>
            <a:lstStyle/>
            <a:p>
              <a:r>
                <a:rPr lang="en-US" sz="1100" dirty="0"/>
                <a:t>TP</a:t>
              </a:r>
              <a:endParaRPr lang="en-SE" sz="1100" dirty="0"/>
            </a:p>
          </p:txBody>
        </p:sp>
        <p:sp>
          <p:nvSpPr>
            <p:cNvPr id="51" name="Rectangle 50">
              <a:extLst>
                <a:ext uri="{FF2B5EF4-FFF2-40B4-BE49-F238E27FC236}">
                  <a16:creationId xmlns:a16="http://schemas.microsoft.com/office/drawing/2014/main" id="{3060AADB-161F-66F9-56EB-07BF33F0EBA5}"/>
                </a:ext>
              </a:extLst>
            </p:cNvPr>
            <p:cNvSpPr/>
            <p:nvPr/>
          </p:nvSpPr>
          <p:spPr bwMode="auto">
            <a:xfrm>
              <a:off x="7483571"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Rectangle 51">
              <a:extLst>
                <a:ext uri="{FF2B5EF4-FFF2-40B4-BE49-F238E27FC236}">
                  <a16:creationId xmlns:a16="http://schemas.microsoft.com/office/drawing/2014/main" id="{79932872-04BB-3BDD-7BB2-9A12DC3603B4}"/>
                </a:ext>
              </a:extLst>
            </p:cNvPr>
            <p:cNvSpPr/>
            <p:nvPr/>
          </p:nvSpPr>
          <p:spPr bwMode="auto">
            <a:xfrm>
              <a:off x="8117703"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61801797-2675-86F8-2FC1-EDEC5234E770}"/>
                </a:ext>
              </a:extLst>
            </p:cNvPr>
            <p:cNvSpPr txBox="1"/>
            <p:nvPr/>
          </p:nvSpPr>
          <p:spPr>
            <a:xfrm>
              <a:off x="7543464" y="3021669"/>
              <a:ext cx="373820" cy="261610"/>
            </a:xfrm>
            <a:prstGeom prst="rect">
              <a:avLst/>
            </a:prstGeom>
            <a:noFill/>
          </p:spPr>
          <p:txBody>
            <a:bodyPr wrap="none" rtlCol="0">
              <a:spAutoFit/>
            </a:bodyPr>
            <a:lstStyle/>
            <a:p>
              <a:r>
                <a:rPr lang="en-US" sz="1100" dirty="0"/>
                <a:t>FN</a:t>
              </a:r>
              <a:endParaRPr lang="en-SE" sz="1100" baseline="-25000" dirty="0"/>
            </a:p>
          </p:txBody>
        </p:sp>
        <p:sp>
          <p:nvSpPr>
            <p:cNvPr id="54" name="TextBox 53">
              <a:extLst>
                <a:ext uri="{FF2B5EF4-FFF2-40B4-BE49-F238E27FC236}">
                  <a16:creationId xmlns:a16="http://schemas.microsoft.com/office/drawing/2014/main" id="{058C0428-4778-5B0A-EC02-289F6950EA13}"/>
                </a:ext>
              </a:extLst>
            </p:cNvPr>
            <p:cNvSpPr txBox="1"/>
            <p:nvPr/>
          </p:nvSpPr>
          <p:spPr>
            <a:xfrm>
              <a:off x="8172504" y="3008183"/>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660EEE-C3A0-2441-DAFF-E76826D4204A}"/>
                    </a:ext>
                  </a:extLst>
                </p:cNvPr>
                <p:cNvSpPr txBox="1"/>
                <p:nvPr/>
              </p:nvSpPr>
              <p:spPr>
                <a:xfrm>
                  <a:off x="6153389" y="2678273"/>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60" name="TextBox 59">
                  <a:extLst>
                    <a:ext uri="{FF2B5EF4-FFF2-40B4-BE49-F238E27FC236}">
                      <a16:creationId xmlns:a16="http://schemas.microsoft.com/office/drawing/2014/main" id="{A2660EEE-C3A0-2441-DAFF-E76826D4204A}"/>
                    </a:ext>
                  </a:extLst>
                </p:cNvPr>
                <p:cNvSpPr txBox="1">
                  <a:spLocks noRot="1" noChangeAspect="1" noMove="1" noResize="1" noEditPoints="1" noAdjustHandles="1" noChangeArrowheads="1" noChangeShapeType="1" noTextEdit="1"/>
                </p:cNvSpPr>
                <p:nvPr/>
              </p:nvSpPr>
              <p:spPr>
                <a:xfrm>
                  <a:off x="6153389" y="2678273"/>
                  <a:ext cx="1200781" cy="246221"/>
                </a:xfrm>
                <a:prstGeom prst="rect">
                  <a:avLst/>
                </a:prstGeom>
                <a:blipFill>
                  <a:blip r:embed="rId5"/>
                  <a:stretch>
                    <a:fillRect b="-10000"/>
                  </a:stretch>
                </a:blipFill>
              </p:spPr>
              <p:txBody>
                <a:bodyPr/>
                <a:lstStyle/>
                <a:p>
                  <a:r>
                    <a:rPr lang="en-SE">
                      <a:noFill/>
                    </a:rPr>
                    <a:t> </a:t>
                  </a:r>
                </a:p>
              </p:txBody>
            </p:sp>
          </mc:Fallback>
        </mc:AlternateContent>
        <p:cxnSp>
          <p:nvCxnSpPr>
            <p:cNvPr id="68" name="Straight Connector 67">
              <a:extLst>
                <a:ext uri="{FF2B5EF4-FFF2-40B4-BE49-F238E27FC236}">
                  <a16:creationId xmlns:a16="http://schemas.microsoft.com/office/drawing/2014/main" id="{4AE18723-BC40-D1C5-BB87-61921962856E}"/>
                </a:ext>
              </a:extLst>
            </p:cNvPr>
            <p:cNvCxnSpPr>
              <a:cxnSpLocks/>
            </p:cNvCxnSpPr>
            <p:nvPr/>
          </p:nvCxnSpPr>
          <p:spPr bwMode="auto">
            <a:xfrm>
              <a:off x="5881410" y="2645700"/>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533EB1DC-87C1-321C-A82F-ECCDE823E0C2}"/>
                </a:ext>
              </a:extLst>
            </p:cNvPr>
            <p:cNvCxnSpPr>
              <a:cxnSpLocks/>
            </p:cNvCxnSpPr>
            <p:nvPr/>
          </p:nvCxnSpPr>
          <p:spPr bwMode="auto">
            <a:xfrm flipH="1">
              <a:off x="5850722" y="2651904"/>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2695C640-1101-E3A6-8A43-02B4E15A1E61}"/>
                </a:ext>
              </a:extLst>
            </p:cNvPr>
            <p:cNvSpPr txBox="1"/>
            <p:nvPr/>
          </p:nvSpPr>
          <p:spPr>
            <a:xfrm>
              <a:off x="6297405" y="3008183"/>
              <a:ext cx="381836" cy="261610"/>
            </a:xfrm>
            <a:prstGeom prst="rect">
              <a:avLst/>
            </a:prstGeom>
            <a:noFill/>
          </p:spPr>
          <p:txBody>
            <a:bodyPr wrap="square" rtlCol="0">
              <a:spAutoFit/>
            </a:bodyPr>
            <a:lstStyle/>
            <a:p>
              <a:r>
                <a:rPr lang="en-US" sz="1100" dirty="0"/>
                <a:t>TP</a:t>
              </a:r>
              <a:endParaRPr lang="en-SE" sz="1100" dirty="0"/>
            </a:p>
          </p:txBody>
        </p:sp>
        <p:sp>
          <p:nvSpPr>
            <p:cNvPr id="73" name="TextBox 72">
              <a:extLst>
                <a:ext uri="{FF2B5EF4-FFF2-40B4-BE49-F238E27FC236}">
                  <a16:creationId xmlns:a16="http://schemas.microsoft.com/office/drawing/2014/main" id="{C39ACB90-FBE0-8906-DDBD-9F3C596AC734}"/>
                </a:ext>
              </a:extLst>
            </p:cNvPr>
            <p:cNvSpPr txBox="1"/>
            <p:nvPr/>
          </p:nvSpPr>
          <p:spPr>
            <a:xfrm>
              <a:off x="5656678" y="3008183"/>
              <a:ext cx="381836" cy="261610"/>
            </a:xfrm>
            <a:prstGeom prst="rect">
              <a:avLst/>
            </a:prstGeom>
            <a:noFill/>
          </p:spPr>
          <p:txBody>
            <a:bodyPr wrap="square" rtlCol="0">
              <a:spAutoFit/>
            </a:bodyPr>
            <a:lstStyle/>
            <a:p>
              <a:r>
                <a:rPr lang="en-US" sz="1100" dirty="0"/>
                <a:t>TP</a:t>
              </a:r>
              <a:endParaRPr lang="en-SE" sz="1100" dirty="0"/>
            </a:p>
          </p:txBody>
        </p:sp>
        <p:sp>
          <p:nvSpPr>
            <p:cNvPr id="74" name="TextBox 73">
              <a:extLst>
                <a:ext uri="{FF2B5EF4-FFF2-40B4-BE49-F238E27FC236}">
                  <a16:creationId xmlns:a16="http://schemas.microsoft.com/office/drawing/2014/main" id="{2C940323-69BC-DED8-B835-C4E4D2E71524}"/>
                </a:ext>
              </a:extLst>
            </p:cNvPr>
            <p:cNvSpPr txBox="1"/>
            <p:nvPr/>
          </p:nvSpPr>
          <p:spPr>
            <a:xfrm>
              <a:off x="6945477" y="3008183"/>
              <a:ext cx="381836" cy="261610"/>
            </a:xfrm>
            <a:prstGeom prst="rect">
              <a:avLst/>
            </a:prstGeom>
            <a:noFill/>
          </p:spPr>
          <p:txBody>
            <a:bodyPr wrap="square" rtlCol="0">
              <a:spAutoFit/>
            </a:bodyPr>
            <a:lstStyle/>
            <a:p>
              <a:r>
                <a:rPr lang="en-US" sz="1100" dirty="0"/>
                <a:t>TP</a:t>
              </a:r>
              <a:endParaRPr lang="en-SE" sz="1100" dirty="0"/>
            </a:p>
          </p:txBody>
        </p:sp>
        <p:sp>
          <p:nvSpPr>
            <p:cNvPr id="75" name="TextBox 74">
              <a:extLst>
                <a:ext uri="{FF2B5EF4-FFF2-40B4-BE49-F238E27FC236}">
                  <a16:creationId xmlns:a16="http://schemas.microsoft.com/office/drawing/2014/main" id="{E42A9FED-7DC8-43FC-6486-499B3E61C1B6}"/>
                </a:ext>
              </a:extLst>
            </p:cNvPr>
            <p:cNvSpPr txBox="1"/>
            <p:nvPr/>
          </p:nvSpPr>
          <p:spPr>
            <a:xfrm>
              <a:off x="7543464" y="2101574"/>
              <a:ext cx="365806" cy="261610"/>
            </a:xfrm>
            <a:prstGeom prst="rect">
              <a:avLst/>
            </a:prstGeom>
            <a:noFill/>
          </p:spPr>
          <p:txBody>
            <a:bodyPr wrap="none" rtlCol="0">
              <a:spAutoFit/>
            </a:bodyPr>
            <a:lstStyle/>
            <a:p>
              <a:r>
                <a:rPr lang="en-US" sz="1100" dirty="0"/>
                <a:t>FP</a:t>
              </a:r>
              <a:endParaRPr lang="en-SE" sz="1100" baseline="-25000" dirty="0"/>
            </a:p>
          </p:txBody>
        </p:sp>
        <p:sp>
          <p:nvSpPr>
            <p:cNvPr id="76" name="TextBox 75">
              <a:extLst>
                <a:ext uri="{FF2B5EF4-FFF2-40B4-BE49-F238E27FC236}">
                  <a16:creationId xmlns:a16="http://schemas.microsoft.com/office/drawing/2014/main" id="{88F6DC63-A288-6F7C-587D-A1FBDC513AF3}"/>
                </a:ext>
              </a:extLst>
            </p:cNvPr>
            <p:cNvSpPr txBox="1"/>
            <p:nvPr/>
          </p:nvSpPr>
          <p:spPr>
            <a:xfrm>
              <a:off x="6913277" y="2101574"/>
              <a:ext cx="381836" cy="261610"/>
            </a:xfrm>
            <a:prstGeom prst="rect">
              <a:avLst/>
            </a:prstGeom>
            <a:noFill/>
          </p:spPr>
          <p:txBody>
            <a:bodyPr wrap="square" rtlCol="0">
              <a:spAutoFit/>
            </a:bodyPr>
            <a:lstStyle/>
            <a:p>
              <a:r>
                <a:rPr lang="en-US" sz="1100" dirty="0"/>
                <a:t>FP</a:t>
              </a:r>
              <a:endParaRPr lang="en-SE" sz="1100" dirty="0"/>
            </a:p>
          </p:txBody>
        </p:sp>
      </p:grpSp>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4"/>
          <a:stretch>
            <a:fillRect/>
          </a:stretch>
        </p:blipFill>
        <p:spPr>
          <a:xfrm>
            <a:off x="5519877" y="44624"/>
            <a:ext cx="3084567" cy="1633006"/>
          </a:xfrm>
          <a:prstGeom prst="rect">
            <a:avLst/>
          </a:prstGeom>
        </p:spPr>
      </p:pic>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8028384" y="332656"/>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2" name="TextBox 31">
            <a:extLst>
              <a:ext uri="{FF2B5EF4-FFF2-40B4-BE49-F238E27FC236}">
                <a16:creationId xmlns:a16="http://schemas.microsoft.com/office/drawing/2014/main" id="{6D97FECA-E893-96DF-77E1-BF35942BD2E3}"/>
              </a:ext>
            </a:extLst>
          </p:cNvPr>
          <p:cNvSpPr txBox="1"/>
          <p:nvPr/>
        </p:nvSpPr>
        <p:spPr>
          <a:xfrm>
            <a:off x="6277727" y="204649"/>
            <a:ext cx="365806" cy="261610"/>
          </a:xfrm>
          <a:prstGeom prst="rect">
            <a:avLst/>
          </a:prstGeom>
          <a:noFill/>
        </p:spPr>
        <p:txBody>
          <a:bodyPr wrap="none" rtlCol="0">
            <a:spAutoFit/>
          </a:bodyPr>
          <a:lstStyle/>
          <a:p>
            <a:r>
              <a:rPr lang="en-US" sz="1100" dirty="0"/>
              <a:t>TP</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204649"/>
            <a:ext cx="381836" cy="261610"/>
          </a:xfrm>
          <a:prstGeom prst="rect">
            <a:avLst/>
          </a:prstGeom>
          <a:noFill/>
        </p:spPr>
        <p:txBody>
          <a:bodyPr wrap="square" rtlCol="0">
            <a:spAutoFit/>
          </a:bodyPr>
          <a:lstStyle/>
          <a:p>
            <a:r>
              <a:rPr lang="en-US" sz="1100" dirty="0"/>
              <a:t>TP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1124744"/>
            <a:ext cx="373820" cy="261610"/>
          </a:xfrm>
          <a:prstGeom prst="rect">
            <a:avLst/>
          </a:prstGeom>
          <a:noFill/>
        </p:spPr>
        <p:txBody>
          <a:bodyPr wrap="none" rtlCol="0">
            <a:spAutoFit/>
          </a:bodyPr>
          <a:lstStyle/>
          <a:p>
            <a:r>
              <a:rPr lang="en-US" sz="1100" dirty="0"/>
              <a:t>FN</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1111258"/>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E117049-B2AA-0134-7A85-346DF2705605}"/>
                  </a:ext>
                </a:extLst>
              </p:cNvPr>
              <p:cNvSpPr txBox="1"/>
              <p:nvPr/>
            </p:nvSpPr>
            <p:spPr>
              <a:xfrm>
                <a:off x="6156176" y="781348"/>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25" name="TextBox 24">
                <a:extLst>
                  <a:ext uri="{FF2B5EF4-FFF2-40B4-BE49-F238E27FC236}">
                    <a16:creationId xmlns:a16="http://schemas.microsoft.com/office/drawing/2014/main" id="{9E117049-B2AA-0134-7A85-346DF2705605}"/>
                  </a:ext>
                </a:extLst>
              </p:cNvPr>
              <p:cNvSpPr txBox="1">
                <a:spLocks noRot="1" noChangeAspect="1" noMove="1" noResize="1" noEditPoints="1" noAdjustHandles="1" noChangeArrowheads="1" noChangeShapeType="1" noTextEdit="1"/>
              </p:cNvSpPr>
              <p:nvPr/>
            </p:nvSpPr>
            <p:spPr>
              <a:xfrm>
                <a:off x="6156176" y="781348"/>
                <a:ext cx="1200781" cy="246221"/>
              </a:xfrm>
              <a:prstGeom prst="rect">
                <a:avLst/>
              </a:prstGeom>
              <a:blipFill>
                <a:blip r:embed="rId6"/>
                <a:stretch>
                  <a:fillRect b="-9756"/>
                </a:stretch>
              </a:blipFill>
            </p:spPr>
            <p:txBody>
              <a:bodyPr/>
              <a:lstStyle/>
              <a:p>
                <a:r>
                  <a:rPr lang="en-SE">
                    <a:noFill/>
                  </a:rPr>
                  <a:t> </a:t>
                </a:r>
              </a:p>
            </p:txBody>
          </p:sp>
        </mc:Fallback>
      </mc:AlternateContent>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748775"/>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77DCF5C-FA19-59D6-6045-96B3D8512738}"/>
              </a:ext>
            </a:extLst>
          </p:cNvPr>
          <p:cNvCxnSpPr>
            <a:cxnSpLocks/>
          </p:cNvCxnSpPr>
          <p:nvPr/>
        </p:nvCxnSpPr>
        <p:spPr bwMode="auto">
          <a:xfrm flipH="1">
            <a:off x="5853509" y="754979"/>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B20CBB87-9687-5595-A8FA-ABFC3070CA0D}"/>
              </a:ext>
            </a:extLst>
          </p:cNvPr>
          <p:cNvSpPr txBox="1"/>
          <p:nvPr/>
        </p:nvSpPr>
        <p:spPr>
          <a:xfrm>
            <a:off x="6300192" y="1111258"/>
            <a:ext cx="381836" cy="261610"/>
          </a:xfrm>
          <a:prstGeom prst="rect">
            <a:avLst/>
          </a:prstGeom>
          <a:noFill/>
        </p:spPr>
        <p:txBody>
          <a:bodyPr wrap="square" rtlCol="0">
            <a:spAutoFit/>
          </a:bodyPr>
          <a:lstStyle/>
          <a:p>
            <a:r>
              <a:rPr lang="en-US" sz="1100" dirty="0"/>
              <a:t>TP</a:t>
            </a:r>
            <a:endParaRPr lang="en-SE" sz="1100" dirty="0"/>
          </a:p>
        </p:txBody>
      </p:sp>
      <p:sp>
        <p:nvSpPr>
          <p:cNvPr id="35" name="TextBox 34">
            <a:extLst>
              <a:ext uri="{FF2B5EF4-FFF2-40B4-BE49-F238E27FC236}">
                <a16:creationId xmlns:a16="http://schemas.microsoft.com/office/drawing/2014/main" id="{EFFD2D26-A927-1C9F-031B-4E7625EDC030}"/>
              </a:ext>
            </a:extLst>
          </p:cNvPr>
          <p:cNvSpPr txBox="1"/>
          <p:nvPr/>
        </p:nvSpPr>
        <p:spPr>
          <a:xfrm>
            <a:off x="5659465" y="1111258"/>
            <a:ext cx="381836" cy="261610"/>
          </a:xfrm>
          <a:prstGeom prst="rect">
            <a:avLst/>
          </a:prstGeom>
          <a:noFill/>
        </p:spPr>
        <p:txBody>
          <a:bodyPr wrap="square" rtlCol="0">
            <a:spAutoFit/>
          </a:bodyPr>
          <a:lstStyle/>
          <a:p>
            <a:r>
              <a:rPr lang="en-US" sz="1100" dirty="0"/>
              <a:t>TP</a:t>
            </a:r>
            <a:endParaRPr lang="en-SE" sz="1100" dirty="0"/>
          </a:p>
        </p:txBody>
      </p:sp>
      <p:sp>
        <p:nvSpPr>
          <p:cNvPr id="36" name="TextBox 35">
            <a:extLst>
              <a:ext uri="{FF2B5EF4-FFF2-40B4-BE49-F238E27FC236}">
                <a16:creationId xmlns:a16="http://schemas.microsoft.com/office/drawing/2014/main" id="{3CD6C4DC-43CE-363A-2719-A19035B020C7}"/>
              </a:ext>
            </a:extLst>
          </p:cNvPr>
          <p:cNvSpPr txBox="1"/>
          <p:nvPr/>
        </p:nvSpPr>
        <p:spPr>
          <a:xfrm>
            <a:off x="6948264" y="1111258"/>
            <a:ext cx="381836" cy="261610"/>
          </a:xfrm>
          <a:prstGeom prst="rect">
            <a:avLst/>
          </a:prstGeom>
          <a:noFill/>
        </p:spPr>
        <p:txBody>
          <a:bodyPr wrap="square" rtlCol="0">
            <a:spAutoFit/>
          </a:bodyPr>
          <a:lstStyle/>
          <a:p>
            <a:r>
              <a:rPr lang="en-US" sz="1100" dirty="0"/>
              <a:t>TP</a:t>
            </a:r>
            <a:endParaRPr lang="en-SE" sz="1100" dirty="0"/>
          </a:p>
        </p:txBody>
      </p:sp>
      <p:sp>
        <p:nvSpPr>
          <p:cNvPr id="43" name="TextBox 42">
            <a:extLst>
              <a:ext uri="{FF2B5EF4-FFF2-40B4-BE49-F238E27FC236}">
                <a16:creationId xmlns:a16="http://schemas.microsoft.com/office/drawing/2014/main" id="{863F2284-5711-6893-7B2E-7A7EE831EAC7}"/>
              </a:ext>
            </a:extLst>
          </p:cNvPr>
          <p:cNvSpPr txBox="1"/>
          <p:nvPr/>
        </p:nvSpPr>
        <p:spPr>
          <a:xfrm>
            <a:off x="7546251" y="204649"/>
            <a:ext cx="365806" cy="261610"/>
          </a:xfrm>
          <a:prstGeom prst="rect">
            <a:avLst/>
          </a:prstGeom>
          <a:noFill/>
        </p:spPr>
        <p:txBody>
          <a:bodyPr wrap="none" rtlCol="0">
            <a:spAutoFit/>
          </a:bodyPr>
          <a:lstStyle/>
          <a:p>
            <a:r>
              <a:rPr lang="en-US" sz="1100" dirty="0"/>
              <a:t>FP</a:t>
            </a:r>
            <a:endParaRPr lang="en-SE" sz="1100" baseline="-25000" dirty="0"/>
          </a:p>
        </p:txBody>
      </p:sp>
      <p:sp>
        <p:nvSpPr>
          <p:cNvPr id="44" name="TextBox 43">
            <a:extLst>
              <a:ext uri="{FF2B5EF4-FFF2-40B4-BE49-F238E27FC236}">
                <a16:creationId xmlns:a16="http://schemas.microsoft.com/office/drawing/2014/main" id="{BF71F996-9080-66E9-BA2A-D432C0CB086E}"/>
              </a:ext>
            </a:extLst>
          </p:cNvPr>
          <p:cNvSpPr txBox="1"/>
          <p:nvPr/>
        </p:nvSpPr>
        <p:spPr>
          <a:xfrm>
            <a:off x="6916064" y="204649"/>
            <a:ext cx="381836" cy="261610"/>
          </a:xfrm>
          <a:prstGeom prst="rect">
            <a:avLst/>
          </a:prstGeom>
          <a:noFill/>
        </p:spPr>
        <p:txBody>
          <a:bodyPr wrap="square" rtlCol="0">
            <a:spAutoFit/>
          </a:bodyPr>
          <a:lstStyle/>
          <a:p>
            <a:r>
              <a:rPr lang="en-US" sz="1100" dirty="0"/>
              <a:t>FP</a:t>
            </a:r>
            <a:endParaRPr lang="en-SE" sz="1100" dirty="0"/>
          </a:p>
        </p:txBody>
      </p:sp>
      <p:sp>
        <p:nvSpPr>
          <p:cNvPr id="77" name="Rectangle 76">
            <a:extLst>
              <a:ext uri="{FF2B5EF4-FFF2-40B4-BE49-F238E27FC236}">
                <a16:creationId xmlns:a16="http://schemas.microsoft.com/office/drawing/2014/main" id="{33107D55-5053-6C8B-3E45-7BEB6CFE7A53}"/>
              </a:ext>
            </a:extLst>
          </p:cNvPr>
          <p:cNvSpPr/>
          <p:nvPr/>
        </p:nvSpPr>
        <p:spPr bwMode="auto">
          <a:xfrm>
            <a:off x="6858916" y="107100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TextBox 77">
            <a:extLst>
              <a:ext uri="{FF2B5EF4-FFF2-40B4-BE49-F238E27FC236}">
                <a16:creationId xmlns:a16="http://schemas.microsoft.com/office/drawing/2014/main" id="{4D275B5D-27B2-7598-F3ED-4A2890FE7552}"/>
              </a:ext>
            </a:extLst>
          </p:cNvPr>
          <p:cNvSpPr txBox="1"/>
          <p:nvPr/>
        </p:nvSpPr>
        <p:spPr>
          <a:xfrm>
            <a:off x="6913717" y="1116602"/>
            <a:ext cx="373820" cy="261610"/>
          </a:xfrm>
          <a:prstGeom prst="rect">
            <a:avLst/>
          </a:prstGeom>
          <a:noFill/>
        </p:spPr>
        <p:txBody>
          <a:bodyPr wrap="none" rtlCol="0">
            <a:spAutoFit/>
          </a:bodyPr>
          <a:lstStyle/>
          <a:p>
            <a:r>
              <a:rPr lang="en-US" sz="1100" dirty="0"/>
              <a:t>FN</a:t>
            </a:r>
            <a:endParaRPr lang="en-SE" sz="1100" baseline="-25000" dirty="0"/>
          </a:p>
        </p:txBody>
      </p:sp>
      <p:sp>
        <p:nvSpPr>
          <p:cNvPr id="79" name="Rectangle 78">
            <a:extLst>
              <a:ext uri="{FF2B5EF4-FFF2-40B4-BE49-F238E27FC236}">
                <a16:creationId xmlns:a16="http://schemas.microsoft.com/office/drawing/2014/main" id="{C10E7B2C-53B1-1767-6590-87F00204213B}"/>
              </a:ext>
            </a:extLst>
          </p:cNvPr>
          <p:cNvSpPr/>
          <p:nvPr/>
        </p:nvSpPr>
        <p:spPr bwMode="auto">
          <a:xfrm>
            <a:off x="7236296" y="765318"/>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80" name="Picture 79">
            <a:extLst>
              <a:ext uri="{FF2B5EF4-FFF2-40B4-BE49-F238E27FC236}">
                <a16:creationId xmlns:a16="http://schemas.microsoft.com/office/drawing/2014/main" id="{36B2A57D-BE71-3C99-0D7A-2B8A8194E0AB}"/>
              </a:ext>
            </a:extLst>
          </p:cNvPr>
          <p:cNvPicPr>
            <a:picLocks noChangeAspect="1"/>
          </p:cNvPicPr>
          <p:nvPr/>
        </p:nvPicPr>
        <p:blipFill>
          <a:blip r:embed="rId4"/>
          <a:stretch>
            <a:fillRect/>
          </a:stretch>
        </p:blipFill>
        <p:spPr>
          <a:xfrm>
            <a:off x="5503504" y="3468454"/>
            <a:ext cx="3084567" cy="1633006"/>
          </a:xfrm>
          <a:prstGeom prst="rect">
            <a:avLst/>
          </a:prstGeom>
        </p:spPr>
      </p:pic>
      <p:cxnSp>
        <p:nvCxnSpPr>
          <p:cNvPr id="91" name="Straight Connector 90">
            <a:extLst>
              <a:ext uri="{FF2B5EF4-FFF2-40B4-BE49-F238E27FC236}">
                <a16:creationId xmlns:a16="http://schemas.microsoft.com/office/drawing/2014/main" id="{D0225C82-8EF2-937C-7D27-29236E277299}"/>
              </a:ext>
            </a:extLst>
          </p:cNvPr>
          <p:cNvCxnSpPr>
            <a:cxnSpLocks/>
          </p:cNvCxnSpPr>
          <p:nvPr/>
        </p:nvCxnSpPr>
        <p:spPr bwMode="auto">
          <a:xfrm>
            <a:off x="8015099" y="3772625"/>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92" name="TextBox 91">
            <a:extLst>
              <a:ext uri="{FF2B5EF4-FFF2-40B4-BE49-F238E27FC236}">
                <a16:creationId xmlns:a16="http://schemas.microsoft.com/office/drawing/2014/main" id="{D0CDC6C4-D764-B33D-B1A5-86B3F52B6DC0}"/>
              </a:ext>
            </a:extLst>
          </p:cNvPr>
          <p:cNvSpPr txBox="1"/>
          <p:nvPr/>
        </p:nvSpPr>
        <p:spPr>
          <a:xfrm>
            <a:off x="6263947" y="3620179"/>
            <a:ext cx="365806" cy="261610"/>
          </a:xfrm>
          <a:prstGeom prst="rect">
            <a:avLst/>
          </a:prstGeom>
          <a:noFill/>
        </p:spPr>
        <p:txBody>
          <a:bodyPr wrap="none" rtlCol="0">
            <a:spAutoFit/>
          </a:bodyPr>
          <a:lstStyle/>
          <a:p>
            <a:r>
              <a:rPr lang="en-US" sz="1100" dirty="0"/>
              <a:t>FP</a:t>
            </a:r>
            <a:endParaRPr lang="en-SE" sz="1100" dirty="0"/>
          </a:p>
        </p:txBody>
      </p:sp>
      <p:sp>
        <p:nvSpPr>
          <p:cNvPr id="96" name="TextBox 95">
            <a:extLst>
              <a:ext uri="{FF2B5EF4-FFF2-40B4-BE49-F238E27FC236}">
                <a16:creationId xmlns:a16="http://schemas.microsoft.com/office/drawing/2014/main" id="{DC736A5E-DFB8-5BFD-D279-FD5461575B0E}"/>
              </a:ext>
            </a:extLst>
          </p:cNvPr>
          <p:cNvSpPr txBox="1"/>
          <p:nvPr/>
        </p:nvSpPr>
        <p:spPr>
          <a:xfrm>
            <a:off x="5633760" y="3620179"/>
            <a:ext cx="381836" cy="261610"/>
          </a:xfrm>
          <a:prstGeom prst="rect">
            <a:avLst/>
          </a:prstGeom>
          <a:noFill/>
        </p:spPr>
        <p:txBody>
          <a:bodyPr wrap="square" rtlCol="0">
            <a:spAutoFit/>
          </a:bodyPr>
          <a:lstStyle/>
          <a:p>
            <a:r>
              <a:rPr lang="en-US" sz="1100" dirty="0"/>
              <a:t>TP</a:t>
            </a:r>
            <a:endParaRPr lang="en-SE" sz="1100" dirty="0"/>
          </a:p>
        </p:txBody>
      </p:sp>
      <p:sp>
        <p:nvSpPr>
          <p:cNvPr id="101" name="TextBox 100">
            <a:extLst>
              <a:ext uri="{FF2B5EF4-FFF2-40B4-BE49-F238E27FC236}">
                <a16:creationId xmlns:a16="http://schemas.microsoft.com/office/drawing/2014/main" id="{4BC485D6-F541-D047-24B6-146A7C4D4B30}"/>
              </a:ext>
            </a:extLst>
          </p:cNvPr>
          <p:cNvSpPr txBox="1"/>
          <p:nvPr/>
        </p:nvSpPr>
        <p:spPr>
          <a:xfrm>
            <a:off x="6933978" y="3620179"/>
            <a:ext cx="381836" cy="261610"/>
          </a:xfrm>
          <a:prstGeom prst="rect">
            <a:avLst/>
          </a:prstGeom>
          <a:noFill/>
        </p:spPr>
        <p:txBody>
          <a:bodyPr wrap="square" rtlCol="0">
            <a:spAutoFit/>
          </a:bodyPr>
          <a:lstStyle/>
          <a:p>
            <a:r>
              <a:rPr lang="en-US" sz="1100" dirty="0"/>
              <a:t>FP</a:t>
            </a:r>
            <a:endParaRPr lang="en-SE" sz="1100" dirty="0"/>
          </a:p>
        </p:txBody>
      </p:sp>
      <p:sp>
        <p:nvSpPr>
          <p:cNvPr id="102" name="TextBox 101">
            <a:extLst>
              <a:ext uri="{FF2B5EF4-FFF2-40B4-BE49-F238E27FC236}">
                <a16:creationId xmlns:a16="http://schemas.microsoft.com/office/drawing/2014/main" id="{1C5444F4-A5D3-D506-CD7D-D173A18B9304}"/>
              </a:ext>
            </a:extLst>
          </p:cNvPr>
          <p:cNvSpPr txBox="1"/>
          <p:nvPr/>
        </p:nvSpPr>
        <p:spPr>
          <a:xfrm>
            <a:off x="7528463" y="3620179"/>
            <a:ext cx="381836" cy="261610"/>
          </a:xfrm>
          <a:prstGeom prst="rect">
            <a:avLst/>
          </a:prstGeom>
          <a:noFill/>
        </p:spPr>
        <p:txBody>
          <a:bodyPr wrap="square" rtlCol="0">
            <a:spAutoFit/>
          </a:bodyPr>
          <a:lstStyle/>
          <a:p>
            <a:r>
              <a:rPr lang="en-US" sz="1100" dirty="0"/>
              <a:t>FP</a:t>
            </a:r>
            <a:endParaRPr lang="en-SE" sz="1100" dirty="0"/>
          </a:p>
        </p:txBody>
      </p:sp>
      <p:grpSp>
        <p:nvGrpSpPr>
          <p:cNvPr id="103" name="Group 102">
            <a:extLst>
              <a:ext uri="{FF2B5EF4-FFF2-40B4-BE49-F238E27FC236}">
                <a16:creationId xmlns:a16="http://schemas.microsoft.com/office/drawing/2014/main" id="{7E0D858B-C18E-8F28-AF24-599EDD6C33B0}"/>
              </a:ext>
            </a:extLst>
          </p:cNvPr>
          <p:cNvGrpSpPr/>
          <p:nvPr/>
        </p:nvGrpSpPr>
        <p:grpSpPr>
          <a:xfrm>
            <a:off x="6196045" y="3821218"/>
            <a:ext cx="514642" cy="358026"/>
            <a:chOff x="6223501" y="1412644"/>
            <a:chExt cx="514642" cy="358026"/>
          </a:xfrm>
        </p:grpSpPr>
        <p:sp>
          <p:nvSpPr>
            <p:cNvPr id="104" name="Rectangle 103">
              <a:extLst>
                <a:ext uri="{FF2B5EF4-FFF2-40B4-BE49-F238E27FC236}">
                  <a16:creationId xmlns:a16="http://schemas.microsoft.com/office/drawing/2014/main" id="{581A0210-DDF3-4D05-EA85-BC12BD0A82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5" name="TextBox 104">
              <a:extLst>
                <a:ext uri="{FF2B5EF4-FFF2-40B4-BE49-F238E27FC236}">
                  <a16:creationId xmlns:a16="http://schemas.microsoft.com/office/drawing/2014/main" id="{C7FF14CF-0A96-782C-13FA-1CCFF4764DA6}"/>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06" name="Group 105">
            <a:extLst>
              <a:ext uri="{FF2B5EF4-FFF2-40B4-BE49-F238E27FC236}">
                <a16:creationId xmlns:a16="http://schemas.microsoft.com/office/drawing/2014/main" id="{14E8712A-C48E-78AC-097C-75A67C7A18F5}"/>
              </a:ext>
            </a:extLst>
          </p:cNvPr>
          <p:cNvGrpSpPr/>
          <p:nvPr/>
        </p:nvGrpSpPr>
        <p:grpSpPr>
          <a:xfrm>
            <a:off x="8064498" y="3827144"/>
            <a:ext cx="514642" cy="358026"/>
            <a:chOff x="6223501" y="1409857"/>
            <a:chExt cx="514642" cy="358026"/>
          </a:xfrm>
        </p:grpSpPr>
        <p:sp>
          <p:nvSpPr>
            <p:cNvPr id="107" name="Rectangle 106">
              <a:extLst>
                <a:ext uri="{FF2B5EF4-FFF2-40B4-BE49-F238E27FC236}">
                  <a16:creationId xmlns:a16="http://schemas.microsoft.com/office/drawing/2014/main" id="{7FAB63CC-AC6E-D45C-40CF-4495D1F63BAD}"/>
                </a:ext>
              </a:extLst>
            </p:cNvPr>
            <p:cNvSpPr/>
            <p:nvPr/>
          </p:nvSpPr>
          <p:spPr bwMode="auto">
            <a:xfrm>
              <a:off x="6223501" y="1409857"/>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8" name="TextBox 107">
              <a:extLst>
                <a:ext uri="{FF2B5EF4-FFF2-40B4-BE49-F238E27FC236}">
                  <a16:creationId xmlns:a16="http://schemas.microsoft.com/office/drawing/2014/main" id="{1C322C1D-9E81-938B-428F-9540ACDD8B54}"/>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09" name="Rectangle 108">
            <a:extLst>
              <a:ext uri="{FF2B5EF4-FFF2-40B4-BE49-F238E27FC236}">
                <a16:creationId xmlns:a16="http://schemas.microsoft.com/office/drawing/2014/main" id="{9310BAD2-BD62-6958-F1D2-C9B8DF96D3C1}"/>
              </a:ext>
            </a:extLst>
          </p:cNvPr>
          <p:cNvSpPr/>
          <p:nvPr/>
        </p:nvSpPr>
        <p:spPr bwMode="auto">
          <a:xfrm>
            <a:off x="7164288" y="4191932"/>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25A02F5-1651-25C4-C5EA-3DE2499E2A2B}"/>
                  </a:ext>
                </a:extLst>
              </p:cNvPr>
              <p:cNvSpPr txBox="1"/>
              <p:nvPr/>
            </p:nvSpPr>
            <p:spPr>
              <a:xfrm>
                <a:off x="6084168" y="4219252"/>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14" name="TextBox 113">
                <a:extLst>
                  <a:ext uri="{FF2B5EF4-FFF2-40B4-BE49-F238E27FC236}">
                    <a16:creationId xmlns:a16="http://schemas.microsoft.com/office/drawing/2014/main" id="{225A02F5-1651-25C4-C5EA-3DE2499E2A2B}"/>
                  </a:ext>
                </a:extLst>
              </p:cNvPr>
              <p:cNvSpPr txBox="1">
                <a:spLocks noRot="1" noChangeAspect="1" noMove="1" noResize="1" noEditPoints="1" noAdjustHandles="1" noChangeArrowheads="1" noChangeShapeType="1" noTextEdit="1"/>
              </p:cNvSpPr>
              <p:nvPr/>
            </p:nvSpPr>
            <p:spPr>
              <a:xfrm>
                <a:off x="6084168" y="4219252"/>
                <a:ext cx="1188736" cy="246221"/>
              </a:xfrm>
              <a:prstGeom prst="rect">
                <a:avLst/>
              </a:prstGeom>
              <a:blipFill>
                <a:blip r:embed="rId7"/>
                <a:stretch>
                  <a:fillRect b="-9756"/>
                </a:stretch>
              </a:blipFill>
            </p:spPr>
            <p:txBody>
              <a:bodyPr/>
              <a:lstStyle/>
              <a:p>
                <a:r>
                  <a:rPr lang="en-SE">
                    <a:noFill/>
                  </a:rPr>
                  <a:t> </a:t>
                </a:r>
              </a:p>
            </p:txBody>
          </p:sp>
        </mc:Fallback>
      </mc:AlternateContent>
      <p:cxnSp>
        <p:nvCxnSpPr>
          <p:cNvPr id="119" name="Straight Connector 118">
            <a:extLst>
              <a:ext uri="{FF2B5EF4-FFF2-40B4-BE49-F238E27FC236}">
                <a16:creationId xmlns:a16="http://schemas.microsoft.com/office/drawing/2014/main" id="{FA9A0B2B-F452-4D98-1D3D-7E0D969D5A0D}"/>
              </a:ext>
            </a:extLst>
          </p:cNvPr>
          <p:cNvCxnSpPr>
            <a:cxnSpLocks/>
          </p:cNvCxnSpPr>
          <p:nvPr/>
        </p:nvCxnSpPr>
        <p:spPr bwMode="auto">
          <a:xfrm>
            <a:off x="5852873" y="4191816"/>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9A095E1-57F0-1475-C63F-A536571552E2}"/>
              </a:ext>
            </a:extLst>
          </p:cNvPr>
          <p:cNvSpPr/>
          <p:nvPr/>
        </p:nvSpPr>
        <p:spPr bwMode="auto">
          <a:xfrm>
            <a:off x="748357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E7843299-63CB-6140-815F-36E925176004}"/>
              </a:ext>
            </a:extLst>
          </p:cNvPr>
          <p:cNvSpPr/>
          <p:nvPr/>
        </p:nvSpPr>
        <p:spPr bwMode="auto">
          <a:xfrm>
            <a:off x="8117703"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TextBox 121">
            <a:extLst>
              <a:ext uri="{FF2B5EF4-FFF2-40B4-BE49-F238E27FC236}">
                <a16:creationId xmlns:a16="http://schemas.microsoft.com/office/drawing/2014/main" id="{F0EB1032-5329-E027-5915-821776DF47A0}"/>
              </a:ext>
            </a:extLst>
          </p:cNvPr>
          <p:cNvSpPr txBox="1"/>
          <p:nvPr/>
        </p:nvSpPr>
        <p:spPr>
          <a:xfrm>
            <a:off x="7543464" y="4552083"/>
            <a:ext cx="373820" cy="261610"/>
          </a:xfrm>
          <a:prstGeom prst="rect">
            <a:avLst/>
          </a:prstGeom>
          <a:noFill/>
        </p:spPr>
        <p:txBody>
          <a:bodyPr wrap="none" rtlCol="0">
            <a:spAutoFit/>
          </a:bodyPr>
          <a:lstStyle/>
          <a:p>
            <a:r>
              <a:rPr lang="en-US" sz="1100" dirty="0"/>
              <a:t>FN</a:t>
            </a:r>
            <a:endParaRPr lang="en-SE" sz="1100" baseline="-25000" dirty="0"/>
          </a:p>
        </p:txBody>
      </p:sp>
      <p:sp>
        <p:nvSpPr>
          <p:cNvPr id="123" name="TextBox 122">
            <a:extLst>
              <a:ext uri="{FF2B5EF4-FFF2-40B4-BE49-F238E27FC236}">
                <a16:creationId xmlns:a16="http://schemas.microsoft.com/office/drawing/2014/main" id="{4CF6577D-1AC0-B989-2DDA-3A03818AA276}"/>
              </a:ext>
            </a:extLst>
          </p:cNvPr>
          <p:cNvSpPr txBox="1"/>
          <p:nvPr/>
        </p:nvSpPr>
        <p:spPr>
          <a:xfrm>
            <a:off x="8172504" y="4538597"/>
            <a:ext cx="373820" cy="261610"/>
          </a:xfrm>
          <a:prstGeom prst="rect">
            <a:avLst/>
          </a:prstGeom>
          <a:noFill/>
        </p:spPr>
        <p:txBody>
          <a:bodyPr wrap="none" rtlCol="0">
            <a:spAutoFit/>
          </a:bodyPr>
          <a:lstStyle/>
          <a:p>
            <a:r>
              <a:rPr lang="en-US" sz="1100" dirty="0"/>
              <a:t>FN</a:t>
            </a:r>
            <a:endParaRPr lang="en-SE" sz="1100" baseline="-25000" dirty="0"/>
          </a:p>
        </p:txBody>
      </p:sp>
      <p:sp>
        <p:nvSpPr>
          <p:cNvPr id="124" name="TextBox 123">
            <a:extLst>
              <a:ext uri="{FF2B5EF4-FFF2-40B4-BE49-F238E27FC236}">
                <a16:creationId xmlns:a16="http://schemas.microsoft.com/office/drawing/2014/main" id="{D8956F74-2821-C1EA-2C3A-A4FC16C85F5A}"/>
              </a:ext>
            </a:extLst>
          </p:cNvPr>
          <p:cNvSpPr txBox="1"/>
          <p:nvPr/>
        </p:nvSpPr>
        <p:spPr>
          <a:xfrm>
            <a:off x="6297405" y="4538597"/>
            <a:ext cx="381836" cy="261610"/>
          </a:xfrm>
          <a:prstGeom prst="rect">
            <a:avLst/>
          </a:prstGeom>
          <a:noFill/>
        </p:spPr>
        <p:txBody>
          <a:bodyPr wrap="square" rtlCol="0">
            <a:spAutoFit/>
          </a:bodyPr>
          <a:lstStyle/>
          <a:p>
            <a:r>
              <a:rPr lang="en-US" sz="1100" dirty="0"/>
              <a:t>TP</a:t>
            </a:r>
            <a:endParaRPr lang="en-SE" sz="1100" dirty="0"/>
          </a:p>
        </p:txBody>
      </p:sp>
      <p:sp>
        <p:nvSpPr>
          <p:cNvPr id="125" name="TextBox 124">
            <a:extLst>
              <a:ext uri="{FF2B5EF4-FFF2-40B4-BE49-F238E27FC236}">
                <a16:creationId xmlns:a16="http://schemas.microsoft.com/office/drawing/2014/main" id="{06BFB135-AD2F-19D1-6129-A355E474EACF}"/>
              </a:ext>
            </a:extLst>
          </p:cNvPr>
          <p:cNvSpPr txBox="1"/>
          <p:nvPr/>
        </p:nvSpPr>
        <p:spPr>
          <a:xfrm>
            <a:off x="5638795" y="4572009"/>
            <a:ext cx="381836" cy="261610"/>
          </a:xfrm>
          <a:prstGeom prst="rect">
            <a:avLst/>
          </a:prstGeom>
          <a:noFill/>
        </p:spPr>
        <p:txBody>
          <a:bodyPr wrap="square" rtlCol="0">
            <a:spAutoFit/>
          </a:bodyPr>
          <a:lstStyle/>
          <a:p>
            <a:r>
              <a:rPr lang="en-US" sz="1100" dirty="0"/>
              <a:t>TP</a:t>
            </a:r>
            <a:endParaRPr lang="en-SE" sz="1100" dirty="0"/>
          </a:p>
        </p:txBody>
      </p:sp>
      <p:sp>
        <p:nvSpPr>
          <p:cNvPr id="126" name="TextBox 125">
            <a:extLst>
              <a:ext uri="{FF2B5EF4-FFF2-40B4-BE49-F238E27FC236}">
                <a16:creationId xmlns:a16="http://schemas.microsoft.com/office/drawing/2014/main" id="{DB2ABE1C-9416-60ED-C600-6A28DE438E9E}"/>
              </a:ext>
            </a:extLst>
          </p:cNvPr>
          <p:cNvSpPr txBox="1"/>
          <p:nvPr/>
        </p:nvSpPr>
        <p:spPr>
          <a:xfrm>
            <a:off x="6945477" y="4538597"/>
            <a:ext cx="381836" cy="261610"/>
          </a:xfrm>
          <a:prstGeom prst="rect">
            <a:avLst/>
          </a:prstGeom>
          <a:noFill/>
        </p:spPr>
        <p:txBody>
          <a:bodyPr wrap="square" rtlCol="0">
            <a:spAutoFit/>
          </a:bodyPr>
          <a:lstStyle/>
          <a:p>
            <a:r>
              <a:rPr lang="en-US" sz="1100" dirty="0"/>
              <a:t>TP</a:t>
            </a:r>
            <a:endParaRPr lang="en-SE" sz="1100" dirty="0"/>
          </a:p>
        </p:txBody>
      </p:sp>
      <p:sp>
        <p:nvSpPr>
          <p:cNvPr id="127" name="Rectangle 126">
            <a:extLst>
              <a:ext uri="{FF2B5EF4-FFF2-40B4-BE49-F238E27FC236}">
                <a16:creationId xmlns:a16="http://schemas.microsoft.com/office/drawing/2014/main" id="{9A74CEBE-785E-E18C-7155-2FBCC92A0756}"/>
              </a:ext>
            </a:extLst>
          </p:cNvPr>
          <p:cNvSpPr/>
          <p:nvPr/>
        </p:nvSpPr>
        <p:spPr bwMode="auto">
          <a:xfrm>
            <a:off x="6824085" y="448374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8" name="TextBox 127">
            <a:extLst>
              <a:ext uri="{FF2B5EF4-FFF2-40B4-BE49-F238E27FC236}">
                <a16:creationId xmlns:a16="http://schemas.microsoft.com/office/drawing/2014/main" id="{3A9FB946-5252-C6DC-401B-C4274F2D9F00}"/>
              </a:ext>
            </a:extLst>
          </p:cNvPr>
          <p:cNvSpPr txBox="1"/>
          <p:nvPr/>
        </p:nvSpPr>
        <p:spPr>
          <a:xfrm>
            <a:off x="6878886" y="4529343"/>
            <a:ext cx="373820" cy="261610"/>
          </a:xfrm>
          <a:prstGeom prst="rect">
            <a:avLst/>
          </a:prstGeom>
          <a:noFill/>
        </p:spPr>
        <p:txBody>
          <a:bodyPr wrap="none" rtlCol="0">
            <a:spAutoFit/>
          </a:bodyPr>
          <a:lstStyle/>
          <a:p>
            <a:r>
              <a:rPr lang="en-US" sz="1100" dirty="0"/>
              <a:t>FN</a:t>
            </a:r>
            <a:endParaRPr lang="en-SE" sz="1100" baseline="-25000" dirty="0"/>
          </a:p>
        </p:txBody>
      </p:sp>
      <p:sp>
        <p:nvSpPr>
          <p:cNvPr id="131" name="Rectangle 130">
            <a:extLst>
              <a:ext uri="{FF2B5EF4-FFF2-40B4-BE49-F238E27FC236}">
                <a16:creationId xmlns:a16="http://schemas.microsoft.com/office/drawing/2014/main" id="{13A67525-BF37-5C12-60F7-93BA69DC1108}"/>
              </a:ext>
            </a:extLst>
          </p:cNvPr>
          <p:cNvSpPr/>
          <p:nvPr/>
        </p:nvSpPr>
        <p:spPr bwMode="auto">
          <a:xfrm>
            <a:off x="558216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TextBox 131">
            <a:extLst>
              <a:ext uri="{FF2B5EF4-FFF2-40B4-BE49-F238E27FC236}">
                <a16:creationId xmlns:a16="http://schemas.microsoft.com/office/drawing/2014/main" id="{64D562C6-374C-D615-C269-94311129D005}"/>
              </a:ext>
            </a:extLst>
          </p:cNvPr>
          <p:cNvSpPr txBox="1"/>
          <p:nvPr/>
        </p:nvSpPr>
        <p:spPr>
          <a:xfrm>
            <a:off x="5636962" y="4538597"/>
            <a:ext cx="373820" cy="261610"/>
          </a:xfrm>
          <a:prstGeom prst="rect">
            <a:avLst/>
          </a:prstGeom>
          <a:noFill/>
        </p:spPr>
        <p:txBody>
          <a:bodyPr wrap="none" rtlCol="0">
            <a:spAutoFit/>
          </a:bodyPr>
          <a:lstStyle/>
          <a:p>
            <a:r>
              <a:rPr lang="en-US" sz="1100" dirty="0"/>
              <a:t>FN</a:t>
            </a:r>
            <a:endParaRPr lang="en-SE" sz="1100" baseline="-25000" dirty="0"/>
          </a:p>
        </p:txBody>
      </p:sp>
      <p:grpSp>
        <p:nvGrpSpPr>
          <p:cNvPr id="161" name="Group 160">
            <a:extLst>
              <a:ext uri="{FF2B5EF4-FFF2-40B4-BE49-F238E27FC236}">
                <a16:creationId xmlns:a16="http://schemas.microsoft.com/office/drawing/2014/main" id="{D0A7DF75-B4CB-708A-2A65-87F1EF68F872}"/>
              </a:ext>
            </a:extLst>
          </p:cNvPr>
          <p:cNvGrpSpPr/>
          <p:nvPr/>
        </p:nvGrpSpPr>
        <p:grpSpPr>
          <a:xfrm>
            <a:off x="5527323" y="5180370"/>
            <a:ext cx="3128841" cy="1633006"/>
            <a:chOff x="5503504" y="3800133"/>
            <a:chExt cx="3128841" cy="1633006"/>
          </a:xfrm>
        </p:grpSpPr>
        <p:pic>
          <p:nvPicPr>
            <p:cNvPr id="162" name="Picture 161">
              <a:extLst>
                <a:ext uri="{FF2B5EF4-FFF2-40B4-BE49-F238E27FC236}">
                  <a16:creationId xmlns:a16="http://schemas.microsoft.com/office/drawing/2014/main" id="{568B5535-BE6D-D970-B756-D5546A1139F1}"/>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163" name="Straight Connector 162">
              <a:extLst>
                <a:ext uri="{FF2B5EF4-FFF2-40B4-BE49-F238E27FC236}">
                  <a16:creationId xmlns:a16="http://schemas.microsoft.com/office/drawing/2014/main" id="{7B25FF8F-166E-6916-0BDF-61C9B66D6E65}"/>
                </a:ext>
              </a:extLst>
            </p:cNvPr>
            <p:cNvCxnSpPr>
              <a:cxnSpLocks/>
            </p:cNvCxnSpPr>
            <p:nvPr/>
          </p:nvCxnSpPr>
          <p:spPr bwMode="auto">
            <a:xfrm>
              <a:off x="8604448"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164" name="TextBox 163">
              <a:extLst>
                <a:ext uri="{FF2B5EF4-FFF2-40B4-BE49-F238E27FC236}">
                  <a16:creationId xmlns:a16="http://schemas.microsoft.com/office/drawing/2014/main" id="{07F342F2-A72D-368C-E90F-AF4227AAD933}"/>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165" name="TextBox 164">
              <a:extLst>
                <a:ext uri="{FF2B5EF4-FFF2-40B4-BE49-F238E27FC236}">
                  <a16:creationId xmlns:a16="http://schemas.microsoft.com/office/drawing/2014/main" id="{68273605-39AD-4066-BF44-3787C19FE3D3}"/>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166" name="TextBox 165">
              <a:extLst>
                <a:ext uri="{FF2B5EF4-FFF2-40B4-BE49-F238E27FC236}">
                  <a16:creationId xmlns:a16="http://schemas.microsoft.com/office/drawing/2014/main" id="{6B65451F-5757-6B8D-4D61-3390DB0E7CD4}"/>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67" name="TextBox 166">
              <a:extLst>
                <a:ext uri="{FF2B5EF4-FFF2-40B4-BE49-F238E27FC236}">
                  <a16:creationId xmlns:a16="http://schemas.microsoft.com/office/drawing/2014/main" id="{42F0E1DC-A03C-5309-C6A1-EFC228FB9B09}"/>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68" name="TextBox 167">
              <a:extLst>
                <a:ext uri="{FF2B5EF4-FFF2-40B4-BE49-F238E27FC236}">
                  <a16:creationId xmlns:a16="http://schemas.microsoft.com/office/drawing/2014/main" id="{7E066ACF-6A1F-5198-1648-B67DE99B343F}"/>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69" name="Group 168">
              <a:extLst>
                <a:ext uri="{FF2B5EF4-FFF2-40B4-BE49-F238E27FC236}">
                  <a16:creationId xmlns:a16="http://schemas.microsoft.com/office/drawing/2014/main" id="{14C4DD8E-9DD3-83EE-7C91-C77FC19B97CA}"/>
                </a:ext>
              </a:extLst>
            </p:cNvPr>
            <p:cNvGrpSpPr/>
            <p:nvPr/>
          </p:nvGrpSpPr>
          <p:grpSpPr>
            <a:xfrm>
              <a:off x="6196045" y="4152897"/>
              <a:ext cx="514642" cy="358026"/>
              <a:chOff x="6223501" y="1412644"/>
              <a:chExt cx="514642" cy="358026"/>
            </a:xfrm>
          </p:grpSpPr>
          <p:sp>
            <p:nvSpPr>
              <p:cNvPr id="187" name="Rectangle 186">
                <a:extLst>
                  <a:ext uri="{FF2B5EF4-FFF2-40B4-BE49-F238E27FC236}">
                    <a16:creationId xmlns:a16="http://schemas.microsoft.com/office/drawing/2014/main" id="{9B7D5667-8A93-0173-5C44-8C119F6C0B86}"/>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8" name="TextBox 187">
                <a:extLst>
                  <a:ext uri="{FF2B5EF4-FFF2-40B4-BE49-F238E27FC236}">
                    <a16:creationId xmlns:a16="http://schemas.microsoft.com/office/drawing/2014/main" id="{C95251B9-DC07-1134-10B9-75984196738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70" name="Group 169">
              <a:extLst>
                <a:ext uri="{FF2B5EF4-FFF2-40B4-BE49-F238E27FC236}">
                  <a16:creationId xmlns:a16="http://schemas.microsoft.com/office/drawing/2014/main" id="{1701191C-A395-D6ED-EBF1-800C92B725DC}"/>
                </a:ext>
              </a:extLst>
            </p:cNvPr>
            <p:cNvGrpSpPr/>
            <p:nvPr/>
          </p:nvGrpSpPr>
          <p:grpSpPr>
            <a:xfrm>
              <a:off x="8064498" y="4161610"/>
              <a:ext cx="514642" cy="358026"/>
              <a:chOff x="6223501" y="1412644"/>
              <a:chExt cx="514642" cy="358026"/>
            </a:xfrm>
          </p:grpSpPr>
          <p:sp>
            <p:nvSpPr>
              <p:cNvPr id="185" name="Rectangle 184">
                <a:extLst>
                  <a:ext uri="{FF2B5EF4-FFF2-40B4-BE49-F238E27FC236}">
                    <a16:creationId xmlns:a16="http://schemas.microsoft.com/office/drawing/2014/main" id="{9B5FC399-6015-164B-0D5B-68D4206A5B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6" name="TextBox 185">
                <a:extLst>
                  <a:ext uri="{FF2B5EF4-FFF2-40B4-BE49-F238E27FC236}">
                    <a16:creationId xmlns:a16="http://schemas.microsoft.com/office/drawing/2014/main" id="{E9044E60-2490-3457-B809-BEB754D54B2B}"/>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71" name="Rectangle 170">
              <a:extLst>
                <a:ext uri="{FF2B5EF4-FFF2-40B4-BE49-F238E27FC236}">
                  <a16:creationId xmlns:a16="http://schemas.microsoft.com/office/drawing/2014/main" id="{F0E33B58-4850-6A6D-E9A0-5D60094238C2}"/>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3CDDA97A-7207-97A1-50DD-A89A1D65214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72" name="TextBox 171">
                  <a:extLst>
                    <a:ext uri="{FF2B5EF4-FFF2-40B4-BE49-F238E27FC236}">
                      <a16:creationId xmlns:a16="http://schemas.microsoft.com/office/drawing/2014/main" id="{3CDDA97A-7207-97A1-50DD-A89A1D65214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8"/>
                  <a:stretch>
                    <a:fillRect b="-10000"/>
                  </a:stretch>
                </a:blipFill>
              </p:spPr>
              <p:txBody>
                <a:bodyPr/>
                <a:lstStyle/>
                <a:p>
                  <a:r>
                    <a:rPr lang="en-SE">
                      <a:noFill/>
                    </a:rPr>
                    <a:t> </a:t>
                  </a:r>
                </a:p>
              </p:txBody>
            </p:sp>
          </mc:Fallback>
        </mc:AlternateContent>
        <p:cxnSp>
          <p:nvCxnSpPr>
            <p:cNvPr id="173" name="Straight Connector 172">
              <a:extLst>
                <a:ext uri="{FF2B5EF4-FFF2-40B4-BE49-F238E27FC236}">
                  <a16:creationId xmlns:a16="http://schemas.microsoft.com/office/drawing/2014/main" id="{402FC853-93DB-AA5C-1242-37B2CFB7FEB3}"/>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211B9300-CC9D-CCF8-4844-408E5ACA0AF7}"/>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5" name="Rectangle 174">
              <a:extLst>
                <a:ext uri="{FF2B5EF4-FFF2-40B4-BE49-F238E27FC236}">
                  <a16:creationId xmlns:a16="http://schemas.microsoft.com/office/drawing/2014/main" id="{FEA4837F-DF26-DA16-63F0-325CD9D97602}"/>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6" name="TextBox 175">
              <a:extLst>
                <a:ext uri="{FF2B5EF4-FFF2-40B4-BE49-F238E27FC236}">
                  <a16:creationId xmlns:a16="http://schemas.microsoft.com/office/drawing/2014/main" id="{8C39BC3F-9E54-59DE-091F-87D3ED42E9E5}"/>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77" name="TextBox 176">
              <a:extLst>
                <a:ext uri="{FF2B5EF4-FFF2-40B4-BE49-F238E27FC236}">
                  <a16:creationId xmlns:a16="http://schemas.microsoft.com/office/drawing/2014/main" id="{76FEFD88-8463-ED67-8009-08B1E5BAC299}"/>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78" name="TextBox 177">
              <a:extLst>
                <a:ext uri="{FF2B5EF4-FFF2-40B4-BE49-F238E27FC236}">
                  <a16:creationId xmlns:a16="http://schemas.microsoft.com/office/drawing/2014/main" id="{53D37E2E-343C-0007-5C4F-B761A96EB1DD}"/>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79" name="TextBox 178">
              <a:extLst>
                <a:ext uri="{FF2B5EF4-FFF2-40B4-BE49-F238E27FC236}">
                  <a16:creationId xmlns:a16="http://schemas.microsoft.com/office/drawing/2014/main" id="{EB2E5F88-0B62-9513-F98D-7DC0FC1A0C85}"/>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80" name="TextBox 179">
              <a:extLst>
                <a:ext uri="{FF2B5EF4-FFF2-40B4-BE49-F238E27FC236}">
                  <a16:creationId xmlns:a16="http://schemas.microsoft.com/office/drawing/2014/main" id="{DBCC3D53-DF8A-0A88-2670-C584C0C53EED}"/>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81" name="Rectangle 180">
              <a:extLst>
                <a:ext uri="{FF2B5EF4-FFF2-40B4-BE49-F238E27FC236}">
                  <a16:creationId xmlns:a16="http://schemas.microsoft.com/office/drawing/2014/main" id="{FEAF6476-F6A2-4970-6716-C66D3422DC0E}"/>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2" name="TextBox 181">
              <a:extLst>
                <a:ext uri="{FF2B5EF4-FFF2-40B4-BE49-F238E27FC236}">
                  <a16:creationId xmlns:a16="http://schemas.microsoft.com/office/drawing/2014/main" id="{4EA99DEF-5179-D22B-6C74-92EDBD5DD60D}"/>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83" name="Rectangle 182">
              <a:extLst>
                <a:ext uri="{FF2B5EF4-FFF2-40B4-BE49-F238E27FC236}">
                  <a16:creationId xmlns:a16="http://schemas.microsoft.com/office/drawing/2014/main" id="{50A747E3-051D-C554-9BDD-11D6B4A7ACC4}"/>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4" name="TextBox 183">
              <a:extLst>
                <a:ext uri="{FF2B5EF4-FFF2-40B4-BE49-F238E27FC236}">
                  <a16:creationId xmlns:a16="http://schemas.microsoft.com/office/drawing/2014/main" id="{531ACF8F-D6E0-F222-C71A-7F6D694ACB30}"/>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cxnSp>
        <p:nvCxnSpPr>
          <p:cNvPr id="26" name="Straight Connector 25">
            <a:extLst>
              <a:ext uri="{FF2B5EF4-FFF2-40B4-BE49-F238E27FC236}">
                <a16:creationId xmlns:a16="http://schemas.microsoft.com/office/drawing/2014/main" id="{25650EA1-3CE8-AF15-4F88-5FC16DA3D84A}"/>
              </a:ext>
            </a:extLst>
          </p:cNvPr>
          <p:cNvCxnSpPr/>
          <p:nvPr/>
        </p:nvCxnSpPr>
        <p:spPr bwMode="auto">
          <a:xfrm>
            <a:off x="5364088" y="3429000"/>
            <a:ext cx="3703712" cy="0"/>
          </a:xfrm>
          <a:prstGeom prst="line">
            <a:avLst/>
          </a:prstGeom>
          <a:noFill/>
          <a:ln w="25400" cap="flat" cmpd="sng" algn="ctr">
            <a:solidFill>
              <a:srgbClr val="92D050"/>
            </a:solidFill>
            <a:prstDash val="dash"/>
            <a:round/>
            <a:headEnd type="none" w="med" len="med"/>
            <a:tailEnd type="none" w="med" len="med"/>
          </a:ln>
          <a:effectLst/>
        </p:spPr>
      </p:cxnSp>
      <p:grpSp>
        <p:nvGrpSpPr>
          <p:cNvPr id="28" name="Group 27">
            <a:extLst>
              <a:ext uri="{FF2B5EF4-FFF2-40B4-BE49-F238E27FC236}">
                <a16:creationId xmlns:a16="http://schemas.microsoft.com/office/drawing/2014/main" id="{01ADCDC6-7D8B-E803-038D-28CB61C02E4D}"/>
              </a:ext>
            </a:extLst>
          </p:cNvPr>
          <p:cNvGrpSpPr/>
          <p:nvPr/>
        </p:nvGrpSpPr>
        <p:grpSpPr>
          <a:xfrm>
            <a:off x="8088317" y="406678"/>
            <a:ext cx="514642" cy="358026"/>
            <a:chOff x="6223501" y="1409857"/>
            <a:chExt cx="514642" cy="358026"/>
          </a:xfrm>
          <a:solidFill>
            <a:srgbClr val="0000FF"/>
          </a:solidFill>
        </p:grpSpPr>
        <p:sp>
          <p:nvSpPr>
            <p:cNvPr id="30" name="Rectangle 29">
              <a:extLst>
                <a:ext uri="{FF2B5EF4-FFF2-40B4-BE49-F238E27FC236}">
                  <a16:creationId xmlns:a16="http://schemas.microsoft.com/office/drawing/2014/main" id="{E121113B-08DE-B37C-941F-7C1B65E1F00A}"/>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33" name="TextBox 32">
              <a:extLst>
                <a:ext uri="{FF2B5EF4-FFF2-40B4-BE49-F238E27FC236}">
                  <a16:creationId xmlns:a16="http://schemas.microsoft.com/office/drawing/2014/main" id="{9F708900-8088-E1DA-963F-3966F69B3406}"/>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pSp>
        <p:nvGrpSpPr>
          <p:cNvPr id="37" name="Group 36">
            <a:extLst>
              <a:ext uri="{FF2B5EF4-FFF2-40B4-BE49-F238E27FC236}">
                <a16:creationId xmlns:a16="http://schemas.microsoft.com/office/drawing/2014/main" id="{247AB50E-43E6-5EFA-D991-49CA4F261586}"/>
              </a:ext>
            </a:extLst>
          </p:cNvPr>
          <p:cNvGrpSpPr/>
          <p:nvPr/>
        </p:nvGrpSpPr>
        <p:grpSpPr>
          <a:xfrm>
            <a:off x="8065415" y="3827809"/>
            <a:ext cx="514642" cy="358026"/>
            <a:chOff x="6223501" y="1409857"/>
            <a:chExt cx="514642" cy="358026"/>
          </a:xfrm>
          <a:solidFill>
            <a:srgbClr val="0000FF"/>
          </a:solidFill>
        </p:grpSpPr>
        <p:sp>
          <p:nvSpPr>
            <p:cNvPr id="39" name="Rectangle 38">
              <a:extLst>
                <a:ext uri="{FF2B5EF4-FFF2-40B4-BE49-F238E27FC236}">
                  <a16:creationId xmlns:a16="http://schemas.microsoft.com/office/drawing/2014/main" id="{64A5571D-8157-1831-1E36-0E53F22F361D}"/>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40" name="TextBox 39">
              <a:extLst>
                <a:ext uri="{FF2B5EF4-FFF2-40B4-BE49-F238E27FC236}">
                  <a16:creationId xmlns:a16="http://schemas.microsoft.com/office/drawing/2014/main" id="{40B0AAB9-8C7C-2C38-CE0C-89DE0F82D8F9}"/>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aphicFrame>
        <p:nvGraphicFramePr>
          <p:cNvPr id="42" name="Table 41">
            <a:extLst>
              <a:ext uri="{FF2B5EF4-FFF2-40B4-BE49-F238E27FC236}">
                <a16:creationId xmlns:a16="http://schemas.microsoft.com/office/drawing/2014/main" id="{389627EE-D0B7-F71E-7575-02FBDC6E4F94}"/>
              </a:ext>
            </a:extLst>
          </p:cNvPr>
          <p:cNvGraphicFramePr>
            <a:graphicFrameLocks/>
          </p:cNvGraphicFramePr>
          <p:nvPr/>
        </p:nvGraphicFramePr>
        <p:xfrm>
          <a:off x="1780131" y="5842326"/>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pPr algn="ctr"/>
                      <a:r>
                        <a:rPr lang="en-US" sz="1200" dirty="0"/>
                        <a:t>FN</a:t>
                      </a:r>
                      <a:endParaRPr lang="en-SE" sz="1200" dirty="0"/>
                    </a:p>
                  </a:txBody>
                  <a:tcPr anchor="ctr">
                    <a:solidFill>
                      <a:srgbClr val="ED7D31"/>
                    </a:solidFill>
                  </a:tcPr>
                </a:tc>
                <a:tc>
                  <a:txBody>
                    <a:bodyPr/>
                    <a:lstStyle/>
                    <a:p>
                      <a:pPr algn="ctr"/>
                      <a:r>
                        <a:rPr lang="en-US" sz="1200" dirty="0"/>
                        <a:t>TN</a:t>
                      </a:r>
                      <a:endParaRPr lang="en-SE" sz="1200" dirty="0"/>
                    </a:p>
                  </a:txBody>
                  <a:tcPr anchor="ctr">
                    <a:solidFill>
                      <a:schemeClr val="bg1"/>
                    </a:solidFill>
                  </a:tcPr>
                </a:tc>
                <a:extLst>
                  <a:ext uri="{0D108BD9-81ED-4DB2-BD59-A6C34878D82A}">
                    <a16:rowId xmlns:a16="http://schemas.microsoft.com/office/drawing/2014/main" val="4241156382"/>
                  </a:ext>
                </a:extLst>
              </a:tr>
              <a:tr h="341509">
                <a:tc>
                  <a:txBody>
                    <a:bodyPr/>
                    <a:lstStyle/>
                    <a:p>
                      <a:pPr algn="ctr"/>
                      <a:r>
                        <a:rPr lang="en-US" sz="1200" dirty="0">
                          <a:solidFill>
                            <a:schemeClr val="tx1"/>
                          </a:solidFill>
                        </a:rPr>
                        <a:t>TP</a:t>
                      </a:r>
                      <a:endParaRPr lang="en-SE" sz="1200" dirty="0">
                        <a:solidFill>
                          <a:schemeClr val="tx1"/>
                        </a:solidFill>
                      </a:endParaRPr>
                    </a:p>
                  </a:txBody>
                  <a:tcPr anchor="ctr">
                    <a:solidFill>
                      <a:srgbClr val="00B050"/>
                    </a:solidFill>
                  </a:tcPr>
                </a:tc>
                <a:tc>
                  <a:txBody>
                    <a:bodyPr/>
                    <a:lstStyle/>
                    <a:p>
                      <a:pPr algn="ctr"/>
                      <a:r>
                        <a:rPr lang="en-US" sz="1200" dirty="0"/>
                        <a:t>FP</a:t>
                      </a:r>
                    </a:p>
                  </a:txBody>
                  <a:tcPr anchor="ctr">
                    <a:solidFill>
                      <a:srgbClr val="C00000"/>
                    </a:solidFill>
                  </a:tcPr>
                </a:tc>
                <a:extLst>
                  <a:ext uri="{0D108BD9-81ED-4DB2-BD59-A6C34878D82A}">
                    <a16:rowId xmlns:a16="http://schemas.microsoft.com/office/drawing/2014/main" val="2395611723"/>
                  </a:ext>
                </a:extLst>
              </a:tr>
            </a:tbl>
          </a:graphicData>
        </a:graphic>
      </p:graphicFrame>
    </p:spTree>
    <p:extLst>
      <p:ext uri="{BB962C8B-B14F-4D97-AF65-F5344CB8AC3E}">
        <p14:creationId xmlns:p14="http://schemas.microsoft.com/office/powerpoint/2010/main" val="322623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12</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443636" cy="2395792"/>
              </a:xfrm>
            </p:spPr>
            <p:txBody>
              <a:bodyPr/>
              <a:lstStyle/>
              <a:p>
                <a:r>
                  <a:rPr lang="en-US" sz="1400" dirty="0"/>
                  <a:t>Suppose an image contains 3 dogs in it, i.e., 3 GT boxes with label Dog (</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=3</m:t>
                    </m:r>
                  </m:oMath>
                </a14:m>
                <a:r>
                  <a:rPr lang="en-US" sz="1400" dirty="0"/>
                  <a:t>). Prediction confidence scores of Dog class for 5 predicted boxes: (</a:t>
                </a:r>
                <a:r>
                  <a:rPr lang="en-US" sz="1400" dirty="0">
                    <a:solidFill>
                      <a:srgbClr val="00B050"/>
                    </a:solidFill>
                  </a:rPr>
                  <a:t>.99, .95, </a:t>
                </a:r>
                <a:r>
                  <a:rPr lang="en-US" sz="1400" dirty="0">
                    <a:solidFill>
                      <a:srgbClr val="C00000"/>
                    </a:solidFill>
                  </a:rPr>
                  <a:t>.9, .5, </a:t>
                </a:r>
                <a:r>
                  <a:rPr lang="en-US" sz="1400" dirty="0">
                    <a:solidFill>
                      <a:srgbClr val="00B050"/>
                    </a:solidFill>
                  </a:rPr>
                  <a:t>.1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With score threshold of .1, 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SE"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443636" cy="2395792"/>
              </a:xfrm>
              <a:blipFill>
                <a:blip r:embed="rId3"/>
                <a:stretch>
                  <a:fillRect l="-95"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6444208"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2264"/>
                <a:ext cx="6638617"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a:t>
                </a:r>
                <a:r>
                  <a:rPr lang="en-US" sz="1400" kern="0" dirty="0"/>
                  <a:t>: 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a:t>
                </a:r>
                <a:r>
                  <a:rPr lang="en-US" sz="1400" dirty="0"/>
                  <a:t>(</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=10</m:t>
                    </m:r>
                  </m:oMath>
                </a14:m>
                <a:r>
                  <a:rPr lang="en-US" sz="1400" dirty="0"/>
                  <a:t>)</a:t>
                </a:r>
                <a:r>
                  <a:rPr lang="en-US" sz="1400" kern="0" dirty="0"/>
                  <a:t>. Prediction confidence scores of Dog class for 5 predicted boxes: (</a:t>
                </a:r>
                <a:r>
                  <a:rPr lang="en-US" sz="1400" kern="0" dirty="0">
                    <a:solidFill>
                      <a:srgbClr val="00B050"/>
                    </a:solidFill>
                  </a:rPr>
                  <a:t>.99, .95, </a:t>
                </a:r>
                <a:r>
                  <a:rPr lang="en-US" sz="1400" kern="0" dirty="0">
                    <a:solidFill>
                      <a:srgbClr val="C00000"/>
                    </a:solidFill>
                  </a:rPr>
                  <a:t>.9, .5, </a:t>
                </a:r>
                <a:r>
                  <a:rPr lang="en-US" sz="1400" kern="0" dirty="0">
                    <a:solidFill>
                      <a:srgbClr val="00B050"/>
                    </a:solidFill>
                  </a:rPr>
                  <a:t>.1</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dirty="0"/>
                  <a:t>With score threshold of .1, 3 out of 10 GT boxes are detected with Recall</a:t>
                </a:r>
                <a14:m>
                  <m:oMath xmlns:m="http://schemas.openxmlformats.org/officeDocument/2006/math">
                    <m:r>
                      <a:rPr lang="en-US" sz="1400" b="0" i="1" smtClean="0">
                        <a:latin typeface="Cambria Math" panose="02040503050406030204" pitchFamily="18" charset="0"/>
                      </a:rPr>
                      <m:t>=.3</m:t>
                    </m:r>
                  </m:oMath>
                </a14:m>
                <a:endParaRPr lang="en-SE"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2264"/>
                <a:ext cx="6638617" cy="1950952"/>
              </a:xfrm>
              <a:prstGeom prst="rect">
                <a:avLst/>
              </a:prstGeom>
              <a:blipFill>
                <a:blip r:embed="rId9"/>
                <a:stretch>
                  <a:fillRect l="-92" t="-313" r="-367" b="-10000"/>
                </a:stretch>
              </a:blipFill>
              <a:ln w="9525">
                <a:noFill/>
                <a:miter lim="800000"/>
                <a:headEnd/>
                <a:tailEnd/>
              </a:ln>
            </p:spPr>
            <p:txBody>
              <a:bodyPr/>
              <a:lstStyle/>
              <a:p>
                <a:r>
                  <a:rPr lang="en-SE">
                    <a:noFill/>
                  </a:rPr>
                  <a:t> </a:t>
                </a:r>
              </a:p>
            </p:txBody>
          </p:sp>
        </mc:Fallback>
      </mc:AlternateContent>
      <p:sp>
        <p:nvSpPr>
          <p:cNvPr id="149" name="Freeform: Shape 148">
            <a:extLst>
              <a:ext uri="{FF2B5EF4-FFF2-40B4-BE49-F238E27FC236}">
                <a16:creationId xmlns:a16="http://schemas.microsoft.com/office/drawing/2014/main" id="{3925DFE9-3368-37B1-DD84-76B434408947}"/>
              </a:ext>
            </a:extLst>
          </p:cNvPr>
          <p:cNvSpPr/>
          <p:nvPr/>
        </p:nvSpPr>
        <p:spPr bwMode="auto">
          <a:xfrm>
            <a:off x="6932953" y="3558745"/>
            <a:ext cx="517525" cy="1595423"/>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939800 w 1454150"/>
              <a:gd name="connsiteY0" fmla="*/ 6350 h 1593850"/>
              <a:gd name="connsiteX1" fmla="*/ 316976 w 1454150"/>
              <a:gd name="connsiteY1" fmla="*/ 825267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327404 w 1454150"/>
              <a:gd name="connsiteY0" fmla="*/ 0 h 1646223"/>
              <a:gd name="connsiteX1" fmla="*/ 316976 w 1454150"/>
              <a:gd name="connsiteY1" fmla="*/ 877640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42143 w 1454150"/>
              <a:gd name="connsiteY1" fmla="*/ 86925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10393 w 1454150"/>
              <a:gd name="connsiteY1" fmla="*/ 87560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1054 w 1454150"/>
              <a:gd name="connsiteY0" fmla="*/ 0 h 1595423"/>
              <a:gd name="connsiteX1" fmla="*/ 310393 w 1454150"/>
              <a:gd name="connsiteY1" fmla="*/ 8248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54150"/>
              <a:gd name="connsiteY0" fmla="*/ 0 h 1595423"/>
              <a:gd name="connsiteX1" fmla="*/ 335793 w 1454150"/>
              <a:gd name="connsiteY1" fmla="*/ 7994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47803"/>
              <a:gd name="connsiteY0" fmla="*/ 0 h 1595423"/>
              <a:gd name="connsiteX1" fmla="*/ 335793 w 1447803"/>
              <a:gd name="connsiteY1" fmla="*/ 799401 h 1595423"/>
              <a:gd name="connsiteX2" fmla="*/ 552450 w 1447803"/>
              <a:gd name="connsiteY2" fmla="*/ 623873 h 1595423"/>
              <a:gd name="connsiteX3" fmla="*/ 1447800 w 1447803"/>
              <a:gd name="connsiteY3" fmla="*/ 1589073 h 1595423"/>
              <a:gd name="connsiteX4" fmla="*/ 0 w 1447803"/>
              <a:gd name="connsiteY4" fmla="*/ 1595423 h 1595423"/>
              <a:gd name="connsiteX5" fmla="*/ 0 w 1447803"/>
              <a:gd name="connsiteY5" fmla="*/ 1573 h 1595423"/>
              <a:gd name="connsiteX6" fmla="*/ 321054 w 1447803"/>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270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0800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533400"/>
              <a:gd name="connsiteY0" fmla="*/ 0 h 1595423"/>
              <a:gd name="connsiteX1" fmla="*/ 335793 w 533400"/>
              <a:gd name="connsiteY1" fmla="*/ 799401 h 1595423"/>
              <a:gd name="connsiteX2" fmla="*/ 508000 w 533400"/>
              <a:gd name="connsiteY2" fmla="*/ 623873 h 1595423"/>
              <a:gd name="connsiteX3" fmla="*/ 533400 w 533400"/>
              <a:gd name="connsiteY3" fmla="*/ 1589073 h 1595423"/>
              <a:gd name="connsiteX4" fmla="*/ 0 w 533400"/>
              <a:gd name="connsiteY4" fmla="*/ 1595423 h 1595423"/>
              <a:gd name="connsiteX5" fmla="*/ 0 w 533400"/>
              <a:gd name="connsiteY5" fmla="*/ 1573 h 1595423"/>
              <a:gd name="connsiteX6" fmla="*/ 321054 w 533400"/>
              <a:gd name="connsiteY6" fmla="*/ 0 h 1595423"/>
              <a:gd name="connsiteX0" fmla="*/ 321054 w 520700"/>
              <a:gd name="connsiteY0" fmla="*/ 0 h 1595423"/>
              <a:gd name="connsiteX1" fmla="*/ 335793 w 520700"/>
              <a:gd name="connsiteY1" fmla="*/ 799401 h 1595423"/>
              <a:gd name="connsiteX2" fmla="*/ 508000 w 520700"/>
              <a:gd name="connsiteY2" fmla="*/ 623873 h 1595423"/>
              <a:gd name="connsiteX3" fmla="*/ 520700 w 520700"/>
              <a:gd name="connsiteY3" fmla="*/ 1576373 h 1595423"/>
              <a:gd name="connsiteX4" fmla="*/ 0 w 520700"/>
              <a:gd name="connsiteY4" fmla="*/ 1595423 h 1595423"/>
              <a:gd name="connsiteX5" fmla="*/ 0 w 520700"/>
              <a:gd name="connsiteY5" fmla="*/ 1573 h 1595423"/>
              <a:gd name="connsiteX6" fmla="*/ 321054 w 520700"/>
              <a:gd name="connsiteY6" fmla="*/ 0 h 1595423"/>
              <a:gd name="connsiteX0" fmla="*/ 321054 w 530225"/>
              <a:gd name="connsiteY0" fmla="*/ 0 h 1601773"/>
              <a:gd name="connsiteX1" fmla="*/ 335793 w 530225"/>
              <a:gd name="connsiteY1" fmla="*/ 799401 h 1601773"/>
              <a:gd name="connsiteX2" fmla="*/ 508000 w 530225"/>
              <a:gd name="connsiteY2" fmla="*/ 623873 h 1601773"/>
              <a:gd name="connsiteX3" fmla="*/ 530225 w 530225"/>
              <a:gd name="connsiteY3" fmla="*/ 1601773 h 1601773"/>
              <a:gd name="connsiteX4" fmla="*/ 0 w 530225"/>
              <a:gd name="connsiteY4" fmla="*/ 1595423 h 1601773"/>
              <a:gd name="connsiteX5" fmla="*/ 0 w 530225"/>
              <a:gd name="connsiteY5" fmla="*/ 1573 h 1601773"/>
              <a:gd name="connsiteX6" fmla="*/ 321054 w 530225"/>
              <a:gd name="connsiteY6" fmla="*/ 0 h 160177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21505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5" h="1595423">
                <a:moveTo>
                  <a:pt x="321054" y="0"/>
                </a:moveTo>
                <a:cubicBezTo>
                  <a:pt x="323171" y="264583"/>
                  <a:pt x="319388" y="534818"/>
                  <a:pt x="321505" y="799401"/>
                </a:cubicBezTo>
                <a:lnTo>
                  <a:pt x="508000" y="623873"/>
                </a:lnTo>
                <a:lnTo>
                  <a:pt x="517525" y="1592248"/>
                </a:lnTo>
                <a:lnTo>
                  <a:pt x="0" y="1595423"/>
                </a:lnTo>
                <a:lnTo>
                  <a:pt x="0" y="1573"/>
                </a:lnTo>
                <a:lnTo>
                  <a:pt x="321054" y="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0" name="TextBox 149">
            <a:extLst>
              <a:ext uri="{FF2B5EF4-FFF2-40B4-BE49-F238E27FC236}">
                <a16:creationId xmlns:a16="http://schemas.microsoft.com/office/drawing/2014/main" id="{203605F8-B445-17EB-709F-37602C8022E4}"/>
              </a:ext>
            </a:extLst>
          </p:cNvPr>
          <p:cNvSpPr txBox="1"/>
          <p:nvPr/>
        </p:nvSpPr>
        <p:spPr>
          <a:xfrm>
            <a:off x="7305100" y="5092710"/>
            <a:ext cx="752129" cy="338554"/>
          </a:xfrm>
          <a:prstGeom prst="rect">
            <a:avLst/>
          </a:prstGeom>
          <a:noFill/>
        </p:spPr>
        <p:txBody>
          <a:bodyPr wrap="none" rtlCol="0">
            <a:spAutoFit/>
          </a:bodyPr>
          <a:lstStyle/>
          <a:p>
            <a:r>
              <a:rPr lang="en-US" sz="1600" dirty="0"/>
              <a:t>Recall</a:t>
            </a:r>
            <a:endParaRPr lang="en-SE" sz="1600" dirty="0"/>
          </a:p>
        </p:txBody>
      </p:sp>
      <p:sp>
        <p:nvSpPr>
          <p:cNvPr id="151" name="TextBox 150">
            <a:extLst>
              <a:ext uri="{FF2B5EF4-FFF2-40B4-BE49-F238E27FC236}">
                <a16:creationId xmlns:a16="http://schemas.microsoft.com/office/drawing/2014/main" id="{AF4BD6B8-7050-77B1-5D8D-B1083FB80D50}"/>
              </a:ext>
            </a:extLst>
          </p:cNvPr>
          <p:cNvSpPr txBox="1"/>
          <p:nvPr/>
        </p:nvSpPr>
        <p:spPr>
          <a:xfrm rot="16200000">
            <a:off x="6242754" y="4250471"/>
            <a:ext cx="1026243" cy="338554"/>
          </a:xfrm>
          <a:prstGeom prst="rect">
            <a:avLst/>
          </a:prstGeom>
          <a:noFill/>
        </p:spPr>
        <p:txBody>
          <a:bodyPr wrap="none" rtlCol="0">
            <a:spAutoFit/>
          </a:bodyPr>
          <a:lstStyle/>
          <a:p>
            <a:r>
              <a:rPr lang="en-US" sz="1600" dirty="0"/>
              <a:t>Precision</a:t>
            </a:r>
            <a:endParaRPr lang="en-SE" sz="1600" dirty="0"/>
          </a:p>
        </p:txBody>
      </p:sp>
      <p:sp>
        <p:nvSpPr>
          <p:cNvPr id="152" name="Oval 151">
            <a:extLst>
              <a:ext uri="{FF2B5EF4-FFF2-40B4-BE49-F238E27FC236}">
                <a16:creationId xmlns:a16="http://schemas.microsoft.com/office/drawing/2014/main" id="{05481C50-6B94-CC1E-5339-4A424ACD2A70}"/>
              </a:ext>
            </a:extLst>
          </p:cNvPr>
          <p:cNvSpPr/>
          <p:nvPr/>
        </p:nvSpPr>
        <p:spPr bwMode="auto">
          <a:xfrm>
            <a:off x="702289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5FD58D73-3E7A-598C-7A1D-2A85935A3938}"/>
              </a:ext>
            </a:extLst>
          </p:cNvPr>
          <p:cNvSpPr/>
          <p:nvPr/>
        </p:nvSpPr>
        <p:spPr bwMode="auto">
          <a:xfrm>
            <a:off x="720167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5" name="TextBox 154">
            <a:extLst>
              <a:ext uri="{FF2B5EF4-FFF2-40B4-BE49-F238E27FC236}">
                <a16:creationId xmlns:a16="http://schemas.microsoft.com/office/drawing/2014/main" id="{070CAA15-A73C-BF0C-0A9D-008D420EAE55}"/>
              </a:ext>
            </a:extLst>
          </p:cNvPr>
          <p:cNvSpPr txBox="1"/>
          <p:nvPr/>
        </p:nvSpPr>
        <p:spPr>
          <a:xfrm>
            <a:off x="6516216" y="3412194"/>
            <a:ext cx="470000" cy="338554"/>
          </a:xfrm>
          <a:prstGeom prst="rect">
            <a:avLst/>
          </a:prstGeom>
          <a:noFill/>
        </p:spPr>
        <p:txBody>
          <a:bodyPr wrap="none" rtlCol="0">
            <a:spAutoFit/>
          </a:bodyPr>
          <a:lstStyle/>
          <a:p>
            <a:r>
              <a:rPr lang="en-US" sz="1600" dirty="0"/>
              <a:t>1.0</a:t>
            </a:r>
            <a:endParaRPr lang="en-SE" sz="1600" dirty="0"/>
          </a:p>
        </p:txBody>
      </p:sp>
      <p:sp>
        <p:nvSpPr>
          <p:cNvPr id="156" name="Oval 155">
            <a:extLst>
              <a:ext uri="{FF2B5EF4-FFF2-40B4-BE49-F238E27FC236}">
                <a16:creationId xmlns:a16="http://schemas.microsoft.com/office/drawing/2014/main" id="{45F6AC7B-F4AB-633A-6E0D-E41EA7273F00}"/>
              </a:ext>
            </a:extLst>
          </p:cNvPr>
          <p:cNvSpPr/>
          <p:nvPr/>
        </p:nvSpPr>
        <p:spPr bwMode="auto">
          <a:xfrm>
            <a:off x="7202715" y="404314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0E78B86B-834F-F098-C64B-958753456D54}"/>
              </a:ext>
            </a:extLst>
          </p:cNvPr>
          <p:cNvSpPr/>
          <p:nvPr/>
        </p:nvSpPr>
        <p:spPr bwMode="auto">
          <a:xfrm>
            <a:off x="7204659" y="429657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111E51BB-12DA-FC87-97D7-A81318DBA7D7}"/>
              </a:ext>
            </a:extLst>
          </p:cNvPr>
          <p:cNvSpPr/>
          <p:nvPr/>
        </p:nvSpPr>
        <p:spPr bwMode="auto">
          <a:xfrm>
            <a:off x="7380312" y="413505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361583"/>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361583"/>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.67,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361583"/>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361583"/>
                <a:ext cx="1276568"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361583"/>
                <a:ext cx="1276568" cy="307777"/>
              </a:xfrm>
              <a:prstGeom prst="rect">
                <a:avLst/>
              </a:prstGeom>
              <a:blipFill>
                <a:blip r:embed="rId14"/>
                <a:stretch>
                  <a:fillRect/>
                </a:stretch>
              </a:blipFill>
            </p:spPr>
            <p:txBody>
              <a:bodyPr/>
              <a:lstStyle/>
              <a:p>
                <a:r>
                  <a:rPr lang="en-SE">
                    <a:noFill/>
                  </a:rPr>
                  <a:t> </a:t>
                </a:r>
              </a:p>
            </p:txBody>
          </p:sp>
        </mc:Fallback>
      </mc:AlternateContent>
      <p:cxnSp>
        <p:nvCxnSpPr>
          <p:cNvPr id="175" name="Straight Connector 174">
            <a:extLst>
              <a:ext uri="{FF2B5EF4-FFF2-40B4-BE49-F238E27FC236}">
                <a16:creationId xmlns:a16="http://schemas.microsoft.com/office/drawing/2014/main" id="{9A8D7963-5087-5A2D-E1D8-B6CC1746645D}"/>
              </a:ext>
            </a:extLst>
          </p:cNvPr>
          <p:cNvCxnSpPr>
            <a:cxnSpLocks/>
            <a:stCxn id="149" idx="4"/>
          </p:cNvCxnSpPr>
          <p:nvPr/>
        </p:nvCxnSpPr>
        <p:spPr bwMode="auto">
          <a:xfrm>
            <a:off x="6932953" y="5154168"/>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85" name="TextBox 184">
            <a:extLst>
              <a:ext uri="{FF2B5EF4-FFF2-40B4-BE49-F238E27FC236}">
                <a16:creationId xmlns:a16="http://schemas.microsoft.com/office/drawing/2014/main" id="{41D5356B-3EAE-918F-E82E-A3021748A53D}"/>
              </a:ext>
            </a:extLst>
          </p:cNvPr>
          <p:cNvSpPr txBox="1"/>
          <p:nvPr/>
        </p:nvSpPr>
        <p:spPr>
          <a:xfrm>
            <a:off x="8123726" y="5092710"/>
            <a:ext cx="470000" cy="338554"/>
          </a:xfrm>
          <a:prstGeom prst="rect">
            <a:avLst/>
          </a:prstGeom>
          <a:noFill/>
        </p:spPr>
        <p:txBody>
          <a:bodyPr wrap="none" rtlCol="0">
            <a:spAutoFit/>
          </a:bodyPr>
          <a:lstStyle/>
          <a:p>
            <a:r>
              <a:rPr lang="en-US" sz="1600" dirty="0"/>
              <a:t>1.0</a:t>
            </a:r>
            <a:endParaRPr lang="en-SE" sz="1600" dirty="0"/>
          </a:p>
        </p:txBody>
      </p:sp>
    </p:spTree>
    <p:extLst>
      <p:ext uri="{BB962C8B-B14F-4D97-AF65-F5344CB8AC3E}">
        <p14:creationId xmlns:p14="http://schemas.microsoft.com/office/powerpoint/2010/main" val="587565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E652655-A333-6107-2C9A-021B1374B375}"/>
              </a:ext>
            </a:extLst>
          </p:cNvPr>
          <p:cNvSpPr/>
          <p:nvPr/>
        </p:nvSpPr>
        <p:spPr bwMode="auto">
          <a:xfrm>
            <a:off x="6940373" y="3616545"/>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93458" cy="2395792"/>
              </a:xfrm>
            </p:spPr>
            <p:txBody>
              <a:bodyPr/>
              <a:lstStyle/>
              <a:p>
                <a:r>
                  <a:rPr lang="en-US" sz="1400" b="1" kern="0" dirty="0"/>
                  <a:t>More accurate conf. score prediction</a:t>
                </a:r>
                <a:r>
                  <a:rPr lang="en-US" sz="1400" kern="0" dirty="0"/>
                  <a:t>: </a:t>
                </a:r>
                <a:r>
                  <a:rPr lang="en-US" sz="1400" dirty="0"/>
                  <a:t>Suppose an image contains 3 dogs in it, i.e., 3 GT boxes with label Dog. Prediction confidence scores of Dog class for 5 predicted boxes: </a:t>
                </a:r>
                <a:r>
                  <a:rPr lang="en-US" sz="1400" kern="0" dirty="0"/>
                  <a:t>(</a:t>
                </a:r>
                <a:r>
                  <a:rPr lang="en-US" sz="1400" kern="0" dirty="0">
                    <a:solidFill>
                      <a:srgbClr val="00B050"/>
                    </a:solidFill>
                  </a:rPr>
                  <a:t>.99, .95, .93, </a:t>
                </a:r>
                <a:r>
                  <a:rPr lang="en-US" sz="1400" kern="0" dirty="0">
                    <a:solidFill>
                      <a:srgbClr val="C00000"/>
                    </a:solidFill>
                  </a:rPr>
                  <a:t>.9, .5</a:t>
                </a:r>
                <a:r>
                  <a:rPr lang="en-US" sz="1400" kern="0" dirty="0"/>
                  <a:t>) </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a:t>
                </a:r>
                <a:r>
                  <a:rPr lang="en-US" altLang="zh-CN" sz="1400" kern="0" dirty="0"/>
                  <a:t>5</a:t>
                </a:r>
                <a:r>
                  <a:rPr lang="en-US" sz="1400" kern="0" dirty="0"/>
                  <a:t>, </a:t>
                </a:r>
                <a:r>
                  <a:rPr lang="en-US" sz="1400" dirty="0"/>
                  <a:t>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93458" cy="2395792"/>
              </a:xfrm>
              <a:blipFill>
                <a:blip r:embed="rId3"/>
                <a:stretch>
                  <a:fillRect l="-91" t="-509" r="-820"/>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39"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39"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93458"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kern="0" dirty="0">
                    <a:solidFill>
                      <a:srgbClr val="00B050"/>
                    </a:solidFill>
                  </a:rPr>
                  <a:t>.99, .95, .93, </a:t>
                </a:r>
                <a:r>
                  <a:rPr lang="en-US" sz="1400" kern="0" dirty="0">
                    <a:solidFill>
                      <a:srgbClr val="C00000"/>
                    </a:solidFill>
                  </a:rPr>
                  <a:t>.9, .5</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a:t>
                </a:r>
                <a:r>
                  <a:rPr lang="en-US" altLang="zh-CN" sz="1400" kern="0" dirty="0"/>
                  <a:t>5</a:t>
                </a:r>
                <a:r>
                  <a:rPr lang="en-US" sz="1400" kern="0" dirty="0"/>
                  <a:t>, </a:t>
                </a:r>
                <a:r>
                  <a:rPr lang="en-US" sz="1400" dirty="0"/>
                  <a:t>3 out of 10 GT boxes are detected with Recall</a:t>
                </a:r>
                <a14:m>
                  <m:oMath xmlns:m="http://schemas.openxmlformats.org/officeDocument/2006/math">
                    <m:r>
                      <a:rPr lang="en-US" sz="1400" i="1">
                        <a:latin typeface="Cambria Math" panose="02040503050406030204" pitchFamily="18" charset="0"/>
                      </a:rPr>
                      <m:t>=.3</m:t>
                    </m:r>
                  </m:oMath>
                </a14:m>
                <a:endParaRPr lang="en-US" sz="1400" kern="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93458" cy="1950952"/>
              </a:xfrm>
              <a:prstGeom prst="rect">
                <a:avLst/>
              </a:prstGeom>
              <a:blipFill>
                <a:blip r:embed="rId9"/>
                <a:stretch>
                  <a:fillRect l="-91" t="-625" r="-820" b="-9687"/>
                </a:stretch>
              </a:blipFill>
              <a:ln w="9525">
                <a:noFill/>
                <a:miter lim="800000"/>
                <a:headEnd/>
                <a:tailEnd/>
              </a:ln>
            </p:spPr>
            <p:txBody>
              <a:bodyPr/>
              <a:lstStyle/>
              <a:p>
                <a:r>
                  <a:rPr lang="en-SE">
                    <a:noFill/>
                  </a:rPr>
                  <a:t> </a:t>
                </a:r>
              </a:p>
            </p:txBody>
          </p:sp>
        </mc:Fallback>
      </mc:AlternateContent>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403975"/>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403975"/>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403975"/>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403975"/>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.75,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403975"/>
                <a:ext cx="1375954"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403975"/>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403975"/>
                <a:ext cx="1276568" cy="307777"/>
              </a:xfrm>
              <a:prstGeom prst="rect">
                <a:avLst/>
              </a:prstGeom>
              <a:blipFill>
                <a:blip r:embed="rId14"/>
                <a:stretch>
                  <a:fillRect/>
                </a:stretch>
              </a:blipFill>
            </p:spPr>
            <p:txBody>
              <a:bodyPr/>
              <a:lstStyle/>
              <a:p>
                <a:r>
                  <a:rPr lang="en-SE">
                    <a:noFill/>
                  </a:rPr>
                  <a:t> </a:t>
                </a:r>
              </a:p>
            </p:txBody>
          </p:sp>
        </mc:Fallback>
      </mc:AlternateContent>
      <p:sp>
        <p:nvSpPr>
          <p:cNvPr id="3" name="Rectangle 2">
            <a:extLst>
              <a:ext uri="{FF2B5EF4-FFF2-40B4-BE49-F238E27FC236}">
                <a16:creationId xmlns:a16="http://schemas.microsoft.com/office/drawing/2014/main" id="{3A3FB9DF-382E-96E3-EFA9-E64A83BF29E6}"/>
              </a:ext>
            </a:extLst>
          </p:cNvPr>
          <p:cNvSpPr/>
          <p:nvPr/>
        </p:nvSpPr>
        <p:spPr bwMode="auto">
          <a:xfrm>
            <a:off x="6855625" y="210850"/>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309B0AED-A04B-02DD-10B5-261EFDC658B6}"/>
              </a:ext>
            </a:extLst>
          </p:cNvPr>
          <p:cNvSpPr txBox="1"/>
          <p:nvPr/>
        </p:nvSpPr>
        <p:spPr>
          <a:xfrm>
            <a:off x="7226814" y="1766669"/>
            <a:ext cx="752129" cy="338554"/>
          </a:xfrm>
          <a:prstGeom prst="rect">
            <a:avLst/>
          </a:prstGeom>
          <a:noFill/>
        </p:spPr>
        <p:txBody>
          <a:bodyPr wrap="none" rtlCol="0">
            <a:spAutoFit/>
          </a:bodyPr>
          <a:lstStyle/>
          <a:p>
            <a:r>
              <a:rPr lang="en-US" sz="1600" dirty="0"/>
              <a:t>Recall</a:t>
            </a:r>
            <a:endParaRPr lang="en-SE" sz="1600" dirty="0"/>
          </a:p>
        </p:txBody>
      </p:sp>
      <p:sp>
        <p:nvSpPr>
          <p:cNvPr id="6" name="TextBox 5">
            <a:extLst>
              <a:ext uri="{FF2B5EF4-FFF2-40B4-BE49-F238E27FC236}">
                <a16:creationId xmlns:a16="http://schemas.microsoft.com/office/drawing/2014/main" id="{3D2C6829-766A-628A-EB2C-47B1BA317475}"/>
              </a:ext>
            </a:extLst>
          </p:cNvPr>
          <p:cNvSpPr txBox="1"/>
          <p:nvPr/>
        </p:nvSpPr>
        <p:spPr>
          <a:xfrm rot="16200000">
            <a:off x="6164468" y="900277"/>
            <a:ext cx="1026243" cy="338554"/>
          </a:xfrm>
          <a:prstGeom prst="rect">
            <a:avLst/>
          </a:prstGeom>
          <a:noFill/>
        </p:spPr>
        <p:txBody>
          <a:bodyPr wrap="none" rtlCol="0">
            <a:spAutoFit/>
          </a:bodyPr>
          <a:lstStyle/>
          <a:p>
            <a:r>
              <a:rPr lang="en-US" sz="1600" dirty="0"/>
              <a:t>Precision</a:t>
            </a:r>
            <a:endParaRPr lang="en-SE" sz="1600" dirty="0"/>
          </a:p>
        </p:txBody>
      </p:sp>
      <p:sp>
        <p:nvSpPr>
          <p:cNvPr id="7" name="Oval 6">
            <a:extLst>
              <a:ext uri="{FF2B5EF4-FFF2-40B4-BE49-F238E27FC236}">
                <a16:creationId xmlns:a16="http://schemas.microsoft.com/office/drawing/2014/main" id="{6A8A1660-50FD-352C-587A-FBF40BB3FA83}"/>
              </a:ext>
            </a:extLst>
          </p:cNvPr>
          <p:cNvSpPr/>
          <p:nvPr/>
        </p:nvSpPr>
        <p:spPr bwMode="auto">
          <a:xfrm>
            <a:off x="7274946"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ABFB2DF4-70EA-A365-5E59-A41D325F345C}"/>
              </a:ext>
            </a:extLst>
          </p:cNvPr>
          <p:cNvSpPr/>
          <p:nvPr/>
        </p:nvSpPr>
        <p:spPr bwMode="auto">
          <a:xfrm>
            <a:off x="7753321"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399D16D-A267-8AE8-1B9B-E193B5BCCB88}"/>
              </a:ext>
            </a:extLst>
          </p:cNvPr>
          <p:cNvSpPr txBox="1"/>
          <p:nvPr/>
        </p:nvSpPr>
        <p:spPr>
          <a:xfrm>
            <a:off x="8068703" y="1766669"/>
            <a:ext cx="470000" cy="338554"/>
          </a:xfrm>
          <a:prstGeom prst="rect">
            <a:avLst/>
          </a:prstGeom>
          <a:noFill/>
        </p:spPr>
        <p:txBody>
          <a:bodyPr wrap="none" rtlCol="0">
            <a:spAutoFit/>
          </a:bodyPr>
          <a:lstStyle/>
          <a:p>
            <a:r>
              <a:rPr lang="en-US" sz="1600" dirty="0"/>
              <a:t>1.0</a:t>
            </a:r>
            <a:endParaRPr lang="en-SE" sz="1600" dirty="0"/>
          </a:p>
        </p:txBody>
      </p:sp>
      <p:sp>
        <p:nvSpPr>
          <p:cNvPr id="11" name="TextBox 10">
            <a:extLst>
              <a:ext uri="{FF2B5EF4-FFF2-40B4-BE49-F238E27FC236}">
                <a16:creationId xmlns:a16="http://schemas.microsoft.com/office/drawing/2014/main" id="{EDB219E2-65C4-7B1A-DDD2-CA7AD874A048}"/>
              </a:ext>
            </a:extLst>
          </p:cNvPr>
          <p:cNvSpPr txBox="1"/>
          <p:nvPr/>
        </p:nvSpPr>
        <p:spPr>
          <a:xfrm>
            <a:off x="6437930" y="62000"/>
            <a:ext cx="470000" cy="338554"/>
          </a:xfrm>
          <a:prstGeom prst="rect">
            <a:avLst/>
          </a:prstGeom>
          <a:noFill/>
        </p:spPr>
        <p:txBody>
          <a:bodyPr wrap="none" rtlCol="0">
            <a:spAutoFit/>
          </a:bodyPr>
          <a:lstStyle/>
          <a:p>
            <a:r>
              <a:rPr lang="en-US" sz="1600" dirty="0"/>
              <a:t>1.0</a:t>
            </a:r>
            <a:endParaRPr lang="en-SE" sz="1600" dirty="0"/>
          </a:p>
        </p:txBody>
      </p:sp>
      <p:sp>
        <p:nvSpPr>
          <p:cNvPr id="12" name="Oval 11">
            <a:extLst>
              <a:ext uri="{FF2B5EF4-FFF2-40B4-BE49-F238E27FC236}">
                <a16:creationId xmlns:a16="http://schemas.microsoft.com/office/drawing/2014/main" id="{D6A1847C-BF8A-5B69-A7EF-99C18A248697}"/>
              </a:ext>
            </a:extLst>
          </p:cNvPr>
          <p:cNvSpPr/>
          <p:nvPr/>
        </p:nvSpPr>
        <p:spPr bwMode="auto">
          <a:xfrm>
            <a:off x="8247758" y="57532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9C0E16C2-1F0B-8F01-5ADA-DA5A7AD8DF3A}"/>
              </a:ext>
            </a:extLst>
          </p:cNvPr>
          <p:cNvSpPr/>
          <p:nvPr/>
        </p:nvSpPr>
        <p:spPr bwMode="auto">
          <a:xfrm>
            <a:off x="8247758" y="82737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6563AA1-91C9-D29A-BABB-F10CFE059E03}"/>
              </a:ext>
            </a:extLst>
          </p:cNvPr>
          <p:cNvSpPr/>
          <p:nvPr/>
        </p:nvSpPr>
        <p:spPr bwMode="auto">
          <a:xfrm>
            <a:off x="8247758" y="15684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A737EEB-B114-B153-7FAA-079F8D3EC41F}"/>
              </a:ext>
            </a:extLst>
          </p:cNvPr>
          <p:cNvSpPr txBox="1"/>
          <p:nvPr/>
        </p:nvSpPr>
        <p:spPr>
          <a:xfrm rot="16200000">
            <a:off x="6242754" y="4312286"/>
            <a:ext cx="1026243" cy="338554"/>
          </a:xfrm>
          <a:prstGeom prst="rect">
            <a:avLst/>
          </a:prstGeom>
          <a:noFill/>
        </p:spPr>
        <p:txBody>
          <a:bodyPr wrap="none" rtlCol="0">
            <a:spAutoFit/>
          </a:bodyPr>
          <a:lstStyle/>
          <a:p>
            <a:r>
              <a:rPr lang="en-US" sz="1600" dirty="0"/>
              <a:t>Precision</a:t>
            </a:r>
            <a:endParaRPr lang="en-SE" sz="1600" dirty="0"/>
          </a:p>
        </p:txBody>
      </p:sp>
      <p:sp>
        <p:nvSpPr>
          <p:cNvPr id="18" name="Oval 17">
            <a:extLst>
              <a:ext uri="{FF2B5EF4-FFF2-40B4-BE49-F238E27FC236}">
                <a16:creationId xmlns:a16="http://schemas.microsoft.com/office/drawing/2014/main" id="{91B5B77B-ED14-C7D3-3452-9E2B356C4643}"/>
              </a:ext>
            </a:extLst>
          </p:cNvPr>
          <p:cNvSpPr/>
          <p:nvPr/>
        </p:nvSpPr>
        <p:spPr bwMode="auto">
          <a:xfrm>
            <a:off x="702289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D4C60D13-9F08-22D8-4286-61966345A1E4}"/>
              </a:ext>
            </a:extLst>
          </p:cNvPr>
          <p:cNvSpPr/>
          <p:nvPr/>
        </p:nvSpPr>
        <p:spPr bwMode="auto">
          <a:xfrm>
            <a:off x="720167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3DEB87A6-F383-0281-D39A-C5AC44E25970}"/>
              </a:ext>
            </a:extLst>
          </p:cNvPr>
          <p:cNvSpPr txBox="1"/>
          <p:nvPr/>
        </p:nvSpPr>
        <p:spPr>
          <a:xfrm>
            <a:off x="6516216" y="3474009"/>
            <a:ext cx="470000" cy="338554"/>
          </a:xfrm>
          <a:prstGeom prst="rect">
            <a:avLst/>
          </a:prstGeom>
          <a:noFill/>
        </p:spPr>
        <p:txBody>
          <a:bodyPr wrap="none" rtlCol="0">
            <a:spAutoFit/>
          </a:bodyPr>
          <a:lstStyle/>
          <a:p>
            <a:r>
              <a:rPr lang="en-US" sz="1600" dirty="0"/>
              <a:t>1.0</a:t>
            </a:r>
            <a:endParaRPr lang="en-SE" sz="1600" dirty="0"/>
          </a:p>
        </p:txBody>
      </p:sp>
      <p:sp>
        <p:nvSpPr>
          <p:cNvPr id="30" name="Oval 29">
            <a:extLst>
              <a:ext uri="{FF2B5EF4-FFF2-40B4-BE49-F238E27FC236}">
                <a16:creationId xmlns:a16="http://schemas.microsoft.com/office/drawing/2014/main" id="{BC8EBF37-21FC-0C07-3686-F9A0BADA7386}"/>
              </a:ext>
            </a:extLst>
          </p:cNvPr>
          <p:cNvSpPr/>
          <p:nvPr/>
        </p:nvSpPr>
        <p:spPr bwMode="auto">
          <a:xfrm>
            <a:off x="7386249" y="419687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6B5358C2-EF47-E1C7-842A-D7EBD2AA7E9C}"/>
              </a:ext>
            </a:extLst>
          </p:cNvPr>
          <p:cNvSpPr/>
          <p:nvPr/>
        </p:nvSpPr>
        <p:spPr bwMode="auto">
          <a:xfrm>
            <a:off x="7386249"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97F31112-6407-5A50-1CF6-90D6581E101B}"/>
              </a:ext>
            </a:extLst>
          </p:cNvPr>
          <p:cNvSpPr txBox="1"/>
          <p:nvPr/>
        </p:nvSpPr>
        <p:spPr>
          <a:xfrm>
            <a:off x="7305100" y="5157192"/>
            <a:ext cx="752129" cy="338554"/>
          </a:xfrm>
          <a:prstGeom prst="rect">
            <a:avLst/>
          </a:prstGeom>
          <a:noFill/>
        </p:spPr>
        <p:txBody>
          <a:bodyPr wrap="none" rtlCol="0">
            <a:spAutoFit/>
          </a:bodyPr>
          <a:lstStyle/>
          <a:p>
            <a:r>
              <a:rPr lang="en-US" sz="1600" dirty="0"/>
              <a:t>Recall</a:t>
            </a:r>
            <a:endParaRPr lang="en-SE" sz="1600" dirty="0"/>
          </a:p>
        </p:txBody>
      </p:sp>
      <p:sp>
        <p:nvSpPr>
          <p:cNvPr id="51" name="TextBox 50">
            <a:extLst>
              <a:ext uri="{FF2B5EF4-FFF2-40B4-BE49-F238E27FC236}">
                <a16:creationId xmlns:a16="http://schemas.microsoft.com/office/drawing/2014/main" id="{7D916594-1C75-1456-A5C2-C1812B295168}"/>
              </a:ext>
            </a:extLst>
          </p:cNvPr>
          <p:cNvSpPr txBox="1"/>
          <p:nvPr/>
        </p:nvSpPr>
        <p:spPr>
          <a:xfrm>
            <a:off x="8123726" y="5157192"/>
            <a:ext cx="470000" cy="338554"/>
          </a:xfrm>
          <a:prstGeom prst="rect">
            <a:avLst/>
          </a:prstGeom>
          <a:noFill/>
        </p:spPr>
        <p:txBody>
          <a:bodyPr wrap="none" rtlCol="0">
            <a:spAutoFit/>
          </a:bodyPr>
          <a:lstStyle/>
          <a:p>
            <a:r>
              <a:rPr lang="en-US" sz="1600" dirty="0"/>
              <a:t>1.0</a:t>
            </a:r>
            <a:endParaRPr lang="en-SE" sz="1600" dirty="0"/>
          </a:p>
        </p:txBody>
      </p:sp>
      <p:sp>
        <p:nvSpPr>
          <p:cNvPr id="52" name="Oval 51">
            <a:extLst>
              <a:ext uri="{FF2B5EF4-FFF2-40B4-BE49-F238E27FC236}">
                <a16:creationId xmlns:a16="http://schemas.microsoft.com/office/drawing/2014/main" id="{18473CD9-44E1-F0D1-C986-79E530DC9A62}"/>
              </a:ext>
            </a:extLst>
          </p:cNvPr>
          <p:cNvSpPr/>
          <p:nvPr/>
        </p:nvSpPr>
        <p:spPr bwMode="auto">
          <a:xfrm>
            <a:off x="7386249" y="3938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57" name="Straight Connector 56">
            <a:extLst>
              <a:ext uri="{FF2B5EF4-FFF2-40B4-BE49-F238E27FC236}">
                <a16:creationId xmlns:a16="http://schemas.microsoft.com/office/drawing/2014/main" id="{6A642B01-8989-184C-9815-3BAE6E16423A}"/>
              </a:ext>
            </a:extLst>
          </p:cNvPr>
          <p:cNvCxnSpPr>
            <a:cxnSpLocks/>
          </p:cNvCxnSpPr>
          <p:nvPr/>
        </p:nvCxnSpPr>
        <p:spPr bwMode="auto">
          <a:xfrm>
            <a:off x="6932457" y="5216500"/>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153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B751F-DDC7-1A2E-08CE-2E9BFD9F8FD0}"/>
              </a:ext>
            </a:extLst>
          </p:cNvPr>
          <p:cNvSpPr/>
          <p:nvPr/>
        </p:nvSpPr>
        <p:spPr bwMode="auto">
          <a:xfrm>
            <a:off x="6863843" y="235343"/>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Higher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00B050"/>
                    </a:solidFill>
                  </a:rPr>
                  <a:t>.99,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7319148" y="19201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89633"/>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00B050"/>
                    </a:solidFill>
                  </a:rPr>
                  <a:t>.99, </a:t>
                </a:r>
                <a:r>
                  <a:rPr lang="en-US" sz="1400" dirty="0">
                    <a:solidFill>
                      <a:srgbClr val="C00000"/>
                    </a:solidFill>
                  </a:rPr>
                  <a:t>.95, .9, .5, .1</a:t>
                </a:r>
                <a:r>
                  <a:rPr lang="en-US" sz="1400" dirty="0"/>
                  <a:t>)</a:t>
                </a:r>
                <a:endParaRPr lang="en-US" sz="1400" kern="0" dirty="0"/>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492159"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492159" y="6380231"/>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4" name="Rectangle 43">
            <a:extLst>
              <a:ext uri="{FF2B5EF4-FFF2-40B4-BE49-F238E27FC236}">
                <a16:creationId xmlns:a16="http://schemas.microsoft.com/office/drawing/2014/main" id="{F7AFE433-82EC-18D9-4647-BD34CB43FB23}"/>
              </a:ext>
            </a:extLst>
          </p:cNvPr>
          <p:cNvSpPr/>
          <p:nvPr/>
        </p:nvSpPr>
        <p:spPr bwMode="auto">
          <a:xfrm>
            <a:off x="6939927" y="3588598"/>
            <a:ext cx="182381"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126E23EF-6434-12EF-1598-F5BE95C27700}"/>
              </a:ext>
            </a:extLst>
          </p:cNvPr>
          <p:cNvSpPr txBox="1"/>
          <p:nvPr/>
        </p:nvSpPr>
        <p:spPr>
          <a:xfrm rot="16200000">
            <a:off x="6246830" y="4281165"/>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7056283" y="354527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7056283" y="433806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520292" y="3442888"/>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7056283" y="473539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7056283" y="48955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312074" y="5123404"/>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130700" y="5123404"/>
            <a:ext cx="470000" cy="338554"/>
          </a:xfrm>
          <a:prstGeom prst="rect">
            <a:avLst/>
          </a:prstGeom>
          <a:noFill/>
        </p:spPr>
        <p:txBody>
          <a:bodyPr wrap="none" rtlCol="0">
            <a:spAutoFit/>
          </a:bodyPr>
          <a:lstStyle/>
          <a:p>
            <a:r>
              <a:rPr lang="en-US" sz="1600" dirty="0"/>
              <a:t>1.0</a:t>
            </a:r>
            <a:endParaRPr lang="en-SE" sz="1600" dirty="0"/>
          </a:p>
        </p:txBody>
      </p:sp>
      <p:cxnSp>
        <p:nvCxnSpPr>
          <p:cNvPr id="65" name="Straight Connector 64">
            <a:extLst>
              <a:ext uri="{FF2B5EF4-FFF2-40B4-BE49-F238E27FC236}">
                <a16:creationId xmlns:a16="http://schemas.microsoft.com/office/drawing/2014/main" id="{437D2481-BE24-6AEA-D7EB-B1753A707509}"/>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7D23632-BFAE-7DEF-72AA-14D3F10AEFCE}"/>
              </a:ext>
            </a:extLst>
          </p:cNvPr>
          <p:cNvCxnSpPr>
            <a:cxnSpLocks/>
          </p:cNvCxnSpPr>
          <p:nvPr/>
        </p:nvCxnSpPr>
        <p:spPr bwMode="auto">
          <a:xfrm>
            <a:off x="6939927" y="518182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42392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3ADD1E38-7026-26DB-EBB3-1D1CCA7B83F2}"/>
              </a:ext>
            </a:extLst>
          </p:cNvPr>
          <p:cNvSpPr/>
          <p:nvPr/>
        </p:nvSpPr>
        <p:spPr bwMode="auto">
          <a:xfrm flipH="1">
            <a:off x="6883409" y="993738"/>
            <a:ext cx="488948"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Right Triangle 21">
            <a:extLst>
              <a:ext uri="{FF2B5EF4-FFF2-40B4-BE49-F238E27FC236}">
                <a16:creationId xmlns:a16="http://schemas.microsoft.com/office/drawing/2014/main" id="{23D25E92-0456-63F2-BF1D-3B72BA3550A8}"/>
              </a:ext>
            </a:extLst>
          </p:cNvPr>
          <p:cNvSpPr/>
          <p:nvPr/>
        </p:nvSpPr>
        <p:spPr bwMode="auto">
          <a:xfrm flipH="1">
            <a:off x="6814898" y="4263110"/>
            <a:ext cx="175385"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Less accurate conf. score prediction: </a:t>
                </a:r>
                <a:r>
                  <a:rPr lang="en-US" sz="1400" dirty="0"/>
                  <a:t>Suppose an image contains 3 dogs in it, i.e., 3 GT boxes with label Dog. Prediction confidence scores of Dog class for 5 predicted boxes (</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32866"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32866"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16922" y="176018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78264" y="257981"/>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611560" y="638023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611560" y="6380231"/>
                <a:ext cx="120283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126E23EF-6434-12EF-1598-F5BE95C27700}"/>
              </a:ext>
            </a:extLst>
          </p:cNvPr>
          <p:cNvSpPr txBox="1"/>
          <p:nvPr/>
        </p:nvSpPr>
        <p:spPr>
          <a:xfrm rot="16200000">
            <a:off x="6121802" y="4192423"/>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6764585" y="504059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6931255" y="424932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429320" y="3522494"/>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6931255" y="464665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6931255" y="480679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187046" y="5034662"/>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005672" y="5034662"/>
            <a:ext cx="470000" cy="338554"/>
          </a:xfrm>
          <a:prstGeom prst="rect">
            <a:avLst/>
          </a:prstGeom>
          <a:noFill/>
        </p:spPr>
        <p:txBody>
          <a:bodyPr wrap="none" rtlCol="0">
            <a:spAutoFit/>
          </a:bodyPr>
          <a:lstStyle/>
          <a:p>
            <a:r>
              <a:rPr lang="en-US" sz="1600" dirty="0"/>
              <a:t>1.0</a:t>
            </a:r>
            <a:endParaRPr lang="en-SE" sz="1600" dirty="0"/>
          </a:p>
        </p:txBody>
      </p:sp>
      <p:cxnSp>
        <p:nvCxnSpPr>
          <p:cNvPr id="26" name="Straight Connector 25">
            <a:extLst>
              <a:ext uri="{FF2B5EF4-FFF2-40B4-BE49-F238E27FC236}">
                <a16:creationId xmlns:a16="http://schemas.microsoft.com/office/drawing/2014/main" id="{BA7AD056-8AD8-8C09-2CA9-540B64172DF9}"/>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A990AEA-241C-AEC6-4255-825295257D85}"/>
              </a:ext>
            </a:extLst>
          </p:cNvPr>
          <p:cNvCxnSpPr>
            <a:cxnSpLocks/>
          </p:cNvCxnSpPr>
          <p:nvPr/>
        </p:nvCxnSpPr>
        <p:spPr bwMode="auto">
          <a:xfrm flipV="1">
            <a:off x="6814898" y="3753685"/>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D8EE29B-6202-8190-990F-3544CB884BC2}"/>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006BB539-EA2B-B982-EC73-AB1C4A9D1D86}"/>
              </a:ext>
            </a:extLst>
          </p:cNvPr>
          <p:cNvCxnSpPr>
            <a:cxnSpLocks/>
          </p:cNvCxnSpPr>
          <p:nvPr/>
        </p:nvCxnSpPr>
        <p:spPr bwMode="auto">
          <a:xfrm>
            <a:off x="6846075" y="509611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1496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06A6E6-7094-FA0B-003F-FC33D7405466}"/>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16</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dirty="0"/>
                  <a:t>Very </a:t>
                </a:r>
                <a:r>
                  <a:rPr lang="en-US" sz="1400" b="1" kern="0" dirty="0"/>
                  <a:t>high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FP=5</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11560"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11560"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279428"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279428"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947296"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947296"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61516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615164"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18364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183644" y="3091607"/>
                <a:ext cx="1202829" cy="307777"/>
              </a:xfrm>
              <a:prstGeom prst="rect">
                <a:avLst/>
              </a:prstGeom>
              <a:blipFill>
                <a:blip r:embed="rId4"/>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23241" y="177352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260648"/>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dirty="0"/>
                  <a:t>Very </a:t>
                </a:r>
                <a:r>
                  <a:rPr lang="en-US" sz="1400" b="1" kern="0" dirty="0"/>
                  <a:t>high standard for matching with GT box: </a:t>
                </a:r>
                <a:r>
                  <a:rPr lang="en-US" sz="1400" dirty="0"/>
                  <a:t>Suppose an image contains </a:t>
                </a:r>
                <a:r>
                  <a:rPr lang="en-US" sz="1400" dirty="0">
                    <a:solidFill>
                      <a:srgbClr val="0000FF"/>
                    </a:solidFill>
                  </a:rPr>
                  <a:t>10</a:t>
                </a:r>
                <a:r>
                  <a:rPr lang="en-US" sz="1400" dirty="0"/>
                  <a:t> dogs in it, i.e., </a:t>
                </a:r>
                <a:r>
                  <a:rPr lang="en-US" sz="1400" dirty="0">
                    <a:solidFill>
                      <a:srgbClr val="0000FF"/>
                    </a:solidFill>
                  </a:rPr>
                  <a:t>10</a:t>
                </a:r>
                <a:r>
                  <a:rPr lang="en-US" sz="1400" dirty="0"/>
                  <a:t>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6"/>
                <a:stretch>
                  <a:fillRect l="-91" t="-625" r="-731"/>
                </a:stretch>
              </a:blipFill>
              <a:ln w="9525">
                <a:noFill/>
                <a:miter lim="800000"/>
                <a:headEnd/>
                <a:tailEnd/>
              </a:ln>
            </p:spPr>
            <p:txBody>
              <a:bodyPr/>
              <a:lstStyle/>
              <a:p>
                <a:r>
                  <a:rPr lang="en-SE">
                    <a:noFill/>
                  </a:rPr>
                  <a:t> </a:t>
                </a:r>
              </a:p>
            </p:txBody>
          </p:sp>
        </mc:Fallback>
      </mc:AlternateContent>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cxnSp>
        <p:nvCxnSpPr>
          <p:cNvPr id="10" name="Straight Connector 9">
            <a:extLst>
              <a:ext uri="{FF2B5EF4-FFF2-40B4-BE49-F238E27FC236}">
                <a16:creationId xmlns:a16="http://schemas.microsoft.com/office/drawing/2014/main" id="{B726A77C-6A05-3F5A-5A33-9403B0AB0ACE}"/>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742FF351-A392-C494-743B-BD3477F5C306}"/>
              </a:ext>
            </a:extLst>
          </p:cNvPr>
          <p:cNvCxnSpPr>
            <a:cxnSpLocks/>
          </p:cNvCxnSpPr>
          <p:nvPr/>
        </p:nvCxnSpPr>
        <p:spPr bwMode="auto">
          <a:xfrm flipV="1">
            <a:off x="6931300" y="3744064"/>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A15FCEC8-EE1B-59D2-C440-6C9EC881EF33}"/>
              </a:ext>
            </a:extLst>
          </p:cNvPr>
          <p:cNvSpPr txBox="1"/>
          <p:nvPr/>
        </p:nvSpPr>
        <p:spPr>
          <a:xfrm rot="16200000">
            <a:off x="6230330" y="4243787"/>
            <a:ext cx="1026243" cy="338554"/>
          </a:xfrm>
          <a:prstGeom prst="rect">
            <a:avLst/>
          </a:prstGeom>
          <a:noFill/>
        </p:spPr>
        <p:txBody>
          <a:bodyPr wrap="none" rtlCol="0">
            <a:spAutoFit/>
          </a:bodyPr>
          <a:lstStyle/>
          <a:p>
            <a:r>
              <a:rPr lang="en-US" sz="1600" dirty="0"/>
              <a:t>Precision</a:t>
            </a:r>
            <a:endParaRPr lang="en-SE" sz="1600" dirty="0"/>
          </a:p>
        </p:txBody>
      </p:sp>
      <p:sp>
        <p:nvSpPr>
          <p:cNvPr id="28" name="Oval 27">
            <a:extLst>
              <a:ext uri="{FF2B5EF4-FFF2-40B4-BE49-F238E27FC236}">
                <a16:creationId xmlns:a16="http://schemas.microsoft.com/office/drawing/2014/main" id="{429BA7A5-24AB-20E1-39B5-733235066460}"/>
              </a:ext>
            </a:extLst>
          </p:cNvPr>
          <p:cNvSpPr/>
          <p:nvPr/>
        </p:nvSpPr>
        <p:spPr bwMode="auto">
          <a:xfrm>
            <a:off x="6882825" y="508940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TextBox 48">
            <a:extLst>
              <a:ext uri="{FF2B5EF4-FFF2-40B4-BE49-F238E27FC236}">
                <a16:creationId xmlns:a16="http://schemas.microsoft.com/office/drawing/2014/main" id="{E874A820-4732-CE0B-9FCD-64CF27E96AA3}"/>
              </a:ext>
            </a:extLst>
          </p:cNvPr>
          <p:cNvSpPr txBox="1"/>
          <p:nvPr/>
        </p:nvSpPr>
        <p:spPr>
          <a:xfrm>
            <a:off x="6503792" y="3576525"/>
            <a:ext cx="470000" cy="338554"/>
          </a:xfrm>
          <a:prstGeom prst="rect">
            <a:avLst/>
          </a:prstGeom>
          <a:noFill/>
        </p:spPr>
        <p:txBody>
          <a:bodyPr wrap="none" rtlCol="0">
            <a:spAutoFit/>
          </a:bodyPr>
          <a:lstStyle/>
          <a:p>
            <a:r>
              <a:rPr lang="en-US" sz="1600" dirty="0"/>
              <a:t>1.0</a:t>
            </a:r>
            <a:endParaRPr lang="en-SE" sz="1600" dirty="0"/>
          </a:p>
        </p:txBody>
      </p:sp>
      <p:sp>
        <p:nvSpPr>
          <p:cNvPr id="50" name="TextBox 49">
            <a:extLst>
              <a:ext uri="{FF2B5EF4-FFF2-40B4-BE49-F238E27FC236}">
                <a16:creationId xmlns:a16="http://schemas.microsoft.com/office/drawing/2014/main" id="{EFD865B5-3DAE-9ADC-9DA2-EF018BC8982A}"/>
              </a:ext>
            </a:extLst>
          </p:cNvPr>
          <p:cNvSpPr txBox="1"/>
          <p:nvPr/>
        </p:nvSpPr>
        <p:spPr>
          <a:xfrm>
            <a:off x="7295574" y="5086026"/>
            <a:ext cx="752129" cy="338554"/>
          </a:xfrm>
          <a:prstGeom prst="rect">
            <a:avLst/>
          </a:prstGeom>
          <a:noFill/>
        </p:spPr>
        <p:txBody>
          <a:bodyPr wrap="none" rtlCol="0">
            <a:spAutoFit/>
          </a:bodyPr>
          <a:lstStyle/>
          <a:p>
            <a:r>
              <a:rPr lang="en-US" sz="1600" dirty="0"/>
              <a:t>Recall</a:t>
            </a:r>
            <a:endParaRPr lang="en-SE" sz="1600" dirty="0"/>
          </a:p>
        </p:txBody>
      </p:sp>
      <p:cxnSp>
        <p:nvCxnSpPr>
          <p:cNvPr id="56" name="Straight Connector 55">
            <a:extLst>
              <a:ext uri="{FF2B5EF4-FFF2-40B4-BE49-F238E27FC236}">
                <a16:creationId xmlns:a16="http://schemas.microsoft.com/office/drawing/2014/main" id="{71051411-0675-81F1-BA2F-1E1E8B621F83}"/>
              </a:ext>
            </a:extLst>
          </p:cNvPr>
          <p:cNvCxnSpPr>
            <a:cxnSpLocks/>
          </p:cNvCxnSpPr>
          <p:nvPr/>
        </p:nvCxnSpPr>
        <p:spPr bwMode="auto">
          <a:xfrm>
            <a:off x="6915038" y="5147484"/>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B48A7C74-4538-3057-45AA-B892955FCFC8}"/>
              </a:ext>
            </a:extLst>
          </p:cNvPr>
          <p:cNvSpPr txBox="1"/>
          <p:nvPr/>
        </p:nvSpPr>
        <p:spPr>
          <a:xfrm>
            <a:off x="8114200" y="5086026"/>
            <a:ext cx="470000" cy="338554"/>
          </a:xfrm>
          <a:prstGeom prst="rect">
            <a:avLst/>
          </a:prstGeom>
          <a:noFill/>
        </p:spPr>
        <p:txBody>
          <a:bodyPr wrap="none" rtlCol="0">
            <a:spAutoFit/>
          </a:bodyPr>
          <a:lstStyle/>
          <a:p>
            <a:r>
              <a:rPr lang="en-US" sz="1600" dirty="0"/>
              <a:t>1.0</a:t>
            </a:r>
            <a:endParaRPr lang="en-SE" sz="16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FB8680B-219F-57F5-8254-CB4183119005}"/>
                  </a:ext>
                </a:extLst>
              </p:cNvPr>
              <p:cNvSpPr txBox="1"/>
              <p:nvPr/>
            </p:nvSpPr>
            <p:spPr>
              <a:xfrm>
                <a:off x="662854" y="639592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61" name="TextBox 60">
                <a:extLst>
                  <a:ext uri="{FF2B5EF4-FFF2-40B4-BE49-F238E27FC236}">
                    <a16:creationId xmlns:a16="http://schemas.microsoft.com/office/drawing/2014/main" id="{DFB8680B-219F-57F5-8254-CB4183119005}"/>
                  </a:ext>
                </a:extLst>
              </p:cNvPr>
              <p:cNvSpPr txBox="1">
                <a:spLocks noRot="1" noChangeAspect="1" noMove="1" noResize="1" noEditPoints="1" noAdjustHandles="1" noChangeArrowheads="1" noChangeShapeType="1" noTextEdit="1"/>
              </p:cNvSpPr>
              <p:nvPr/>
            </p:nvSpPr>
            <p:spPr>
              <a:xfrm>
                <a:off x="662854" y="6395921"/>
                <a:ext cx="120283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FFAE386-2035-A3C5-0CED-3F091196C6C0}"/>
                  </a:ext>
                </a:extLst>
              </p:cNvPr>
              <p:cNvSpPr txBox="1"/>
              <p:nvPr/>
            </p:nvSpPr>
            <p:spPr>
              <a:xfrm>
                <a:off x="2330722"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62" name="TextBox 61">
                <a:extLst>
                  <a:ext uri="{FF2B5EF4-FFF2-40B4-BE49-F238E27FC236}">
                    <a16:creationId xmlns:a16="http://schemas.microsoft.com/office/drawing/2014/main" id="{2FFAE386-2035-A3C5-0CED-3F091196C6C0}"/>
                  </a:ext>
                </a:extLst>
              </p:cNvPr>
              <p:cNvSpPr txBox="1">
                <a:spLocks noRot="1" noChangeAspect="1" noMove="1" noResize="1" noEditPoints="1" noAdjustHandles="1" noChangeArrowheads="1" noChangeShapeType="1" noTextEdit="1"/>
              </p:cNvSpPr>
              <p:nvPr/>
            </p:nvSpPr>
            <p:spPr>
              <a:xfrm>
                <a:off x="2330722" y="6395921"/>
                <a:ext cx="1202829"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6C51656-1C12-5590-7924-75733A38BE6D}"/>
                  </a:ext>
                </a:extLst>
              </p:cNvPr>
              <p:cNvSpPr txBox="1"/>
              <p:nvPr/>
            </p:nvSpPr>
            <p:spPr>
              <a:xfrm>
                <a:off x="3998590"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8" name="TextBox 127">
                <a:extLst>
                  <a:ext uri="{FF2B5EF4-FFF2-40B4-BE49-F238E27FC236}">
                    <a16:creationId xmlns:a16="http://schemas.microsoft.com/office/drawing/2014/main" id="{06C51656-1C12-5590-7924-75733A38BE6D}"/>
                  </a:ext>
                </a:extLst>
              </p:cNvPr>
              <p:cNvSpPr txBox="1">
                <a:spLocks noRot="1" noChangeAspect="1" noMove="1" noResize="1" noEditPoints="1" noAdjustHandles="1" noChangeArrowheads="1" noChangeShapeType="1" noTextEdit="1"/>
              </p:cNvSpPr>
              <p:nvPr/>
            </p:nvSpPr>
            <p:spPr>
              <a:xfrm>
                <a:off x="3998590"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E8F4ECF-624F-CC1B-DC8C-191F3B097F9C}"/>
                  </a:ext>
                </a:extLst>
              </p:cNvPr>
              <p:cNvSpPr txBox="1"/>
              <p:nvPr/>
            </p:nvSpPr>
            <p:spPr>
              <a:xfrm>
                <a:off x="566645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9" name="TextBox 128">
                <a:extLst>
                  <a:ext uri="{FF2B5EF4-FFF2-40B4-BE49-F238E27FC236}">
                    <a16:creationId xmlns:a16="http://schemas.microsoft.com/office/drawing/2014/main" id="{4E8F4ECF-624F-CC1B-DC8C-191F3B097F9C}"/>
                  </a:ext>
                </a:extLst>
              </p:cNvPr>
              <p:cNvSpPr txBox="1">
                <a:spLocks noRot="1" noChangeAspect="1" noMove="1" noResize="1" noEditPoints="1" noAdjustHandles="1" noChangeArrowheads="1" noChangeShapeType="1" noTextEdit="1"/>
              </p:cNvSpPr>
              <p:nvPr/>
            </p:nvSpPr>
            <p:spPr>
              <a:xfrm>
                <a:off x="5666458"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A7CC34-5F52-270F-22F0-B065F070EC04}"/>
                  </a:ext>
                </a:extLst>
              </p:cNvPr>
              <p:cNvSpPr txBox="1"/>
              <p:nvPr/>
            </p:nvSpPr>
            <p:spPr>
              <a:xfrm>
                <a:off x="723493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30" name="TextBox 129">
                <a:extLst>
                  <a:ext uri="{FF2B5EF4-FFF2-40B4-BE49-F238E27FC236}">
                    <a16:creationId xmlns:a16="http://schemas.microsoft.com/office/drawing/2014/main" id="{D5A7CC34-5F52-270F-22F0-B065F070EC04}"/>
                  </a:ext>
                </a:extLst>
              </p:cNvPr>
              <p:cNvSpPr txBox="1">
                <a:spLocks noRot="1" noChangeAspect="1" noMove="1" noResize="1" noEditPoints="1" noAdjustHandles="1" noChangeArrowheads="1" noChangeShapeType="1" noTextEdit="1"/>
              </p:cNvSpPr>
              <p:nvPr/>
            </p:nvSpPr>
            <p:spPr>
              <a:xfrm>
                <a:off x="7234938" y="6395921"/>
                <a:ext cx="1202829" cy="307777"/>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594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0D9-21AA-D185-09F7-E4AFA6B4DF33}"/>
              </a:ext>
            </a:extLst>
          </p:cNvPr>
          <p:cNvSpPr>
            <a:spLocks noGrp="1"/>
          </p:cNvSpPr>
          <p:nvPr>
            <p:ph type="title"/>
          </p:nvPr>
        </p:nvSpPr>
        <p:spPr/>
        <p:txBody>
          <a:bodyPr/>
          <a:lstStyle/>
          <a:p>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D6677-4494-C976-364C-7CD2CBF9D6E2}"/>
                  </a:ext>
                </a:extLst>
              </p:cNvPr>
              <p:cNvSpPr>
                <a:spLocks noGrp="1"/>
              </p:cNvSpPr>
              <p:nvPr>
                <p:ph idx="1"/>
              </p:nvPr>
            </p:nvSpPr>
            <p:spPr>
              <a:xfrm>
                <a:off x="179512" y="3933056"/>
                <a:ext cx="8657391" cy="2592288"/>
              </a:xfrm>
            </p:spPr>
            <p:txBody>
              <a:bodyPr/>
              <a:lstStyle/>
              <a:p>
                <a:r>
                  <a:rPr lang="en-US" sz="2400" dirty="0"/>
                  <a:t>AP for each class (either dog, or ball, or toy) w. </a:t>
                </a:r>
                <a:r>
                  <a:rPr lang="en-US" sz="2400" dirty="0" err="1"/>
                  <a:t>IoU</a:t>
                </a:r>
                <a:r>
                  <a:rPr lang="en-US" sz="2400" dirty="0"/>
                  <a:t> threshold 0.5 is AUPRC under each curve (either dog, or ball, or toy)</a:t>
                </a:r>
              </a:p>
              <a:p>
                <a:r>
                  <a:rPr lang="en-US" sz="2400" dirty="0" err="1"/>
                  <a:t>mAP</a:t>
                </a:r>
                <a:r>
                  <a:rPr lang="en-US" sz="2400" dirty="0"/>
                  <a:t> for all 3 classes w. </a:t>
                </a:r>
                <a:r>
                  <a:rPr lang="en-US" sz="2400" dirty="0" err="1"/>
                  <a:t>IoU</a:t>
                </a:r>
                <a:r>
                  <a:rPr lang="en-US" sz="2400" dirty="0"/>
                  <a:t> threshold 0.5 is the average AP among 3 classes (dog, ball, toy)</a:t>
                </a:r>
              </a:p>
              <a:p>
                <a:pPr lvl="1"/>
                <a14:m>
                  <m:oMath xmlns:m="http://schemas.openxmlformats.org/officeDocument/2006/math">
                    <m:r>
                      <a:rPr lang="en-US" sz="2000" b="0" i="1" smtClean="0">
                        <a:latin typeface="Cambria Math" panose="02040503050406030204" pitchFamily="18" charset="0"/>
                      </a:rPr>
                      <m:t>𝑚𝐴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0.5</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dog</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ball</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toy</m:t>
                        </m:r>
                      </m:sub>
                    </m:sSub>
                    <m:r>
                      <a:rPr lang="en-US" sz="2000" b="0" i="1" smtClean="0">
                        <a:latin typeface="Cambria Math" panose="02040503050406030204" pitchFamily="18" charset="0"/>
                      </a:rPr>
                      <m:t>)</m:t>
                    </m:r>
                  </m:oMath>
                </a14:m>
                <a:endParaRPr lang="en-SE" sz="2000" dirty="0"/>
              </a:p>
            </p:txBody>
          </p:sp>
        </mc:Choice>
        <mc:Fallback xmlns="">
          <p:sp>
            <p:nvSpPr>
              <p:cNvPr id="3" name="Content Placeholder 2">
                <a:extLst>
                  <a:ext uri="{FF2B5EF4-FFF2-40B4-BE49-F238E27FC236}">
                    <a16:creationId xmlns:a16="http://schemas.microsoft.com/office/drawing/2014/main" id="{2CCD6677-4494-C976-364C-7CD2CBF9D6E2}"/>
                  </a:ext>
                </a:extLst>
              </p:cNvPr>
              <p:cNvSpPr>
                <a:spLocks noGrp="1" noRot="1" noChangeAspect="1" noMove="1" noResize="1" noEditPoints="1" noAdjustHandles="1" noChangeArrowheads="1" noChangeShapeType="1" noTextEdit="1"/>
              </p:cNvSpPr>
              <p:nvPr>
                <p:ph idx="1"/>
              </p:nvPr>
            </p:nvSpPr>
            <p:spPr>
              <a:xfrm>
                <a:off x="179512" y="3933056"/>
                <a:ext cx="8657391" cy="2592288"/>
              </a:xfrm>
              <a:blipFill>
                <a:blip r:embed="rId3"/>
                <a:stretch>
                  <a:fillRect l="-915" t="-16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3185AF4-3E0B-7DBF-C69C-DAAB29B2650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54360413-C0DB-8D42-ACC8-6BA9D24943D4}"/>
              </a:ext>
            </a:extLst>
          </p:cNvPr>
          <p:cNvPicPr>
            <a:picLocks noChangeAspect="1"/>
          </p:cNvPicPr>
          <p:nvPr/>
        </p:nvPicPr>
        <p:blipFill>
          <a:blip r:embed="rId4"/>
          <a:stretch>
            <a:fillRect/>
          </a:stretch>
        </p:blipFill>
        <p:spPr>
          <a:xfrm>
            <a:off x="55462" y="1268760"/>
            <a:ext cx="2981147" cy="2592000"/>
          </a:xfrm>
          <a:prstGeom prst="rect">
            <a:avLst/>
          </a:prstGeom>
        </p:spPr>
      </p:pic>
      <p:pic>
        <p:nvPicPr>
          <p:cNvPr id="8" name="Picture 7">
            <a:extLst>
              <a:ext uri="{FF2B5EF4-FFF2-40B4-BE49-F238E27FC236}">
                <a16:creationId xmlns:a16="http://schemas.microsoft.com/office/drawing/2014/main" id="{7DE9A7C1-932B-81A4-B930-A1F355F2AD25}"/>
              </a:ext>
            </a:extLst>
          </p:cNvPr>
          <p:cNvPicPr>
            <a:picLocks noChangeAspect="1"/>
          </p:cNvPicPr>
          <p:nvPr/>
        </p:nvPicPr>
        <p:blipFill>
          <a:blip r:embed="rId5"/>
          <a:stretch>
            <a:fillRect/>
          </a:stretch>
        </p:blipFill>
        <p:spPr>
          <a:xfrm>
            <a:off x="3106998" y="1268760"/>
            <a:ext cx="2769755" cy="2592000"/>
          </a:xfrm>
          <a:prstGeom prst="rect">
            <a:avLst/>
          </a:prstGeom>
        </p:spPr>
      </p:pic>
      <p:pic>
        <p:nvPicPr>
          <p:cNvPr id="10" name="Picture 9">
            <a:extLst>
              <a:ext uri="{FF2B5EF4-FFF2-40B4-BE49-F238E27FC236}">
                <a16:creationId xmlns:a16="http://schemas.microsoft.com/office/drawing/2014/main" id="{E2CFA372-2715-C969-E891-05C6273F13BB}"/>
              </a:ext>
            </a:extLst>
          </p:cNvPr>
          <p:cNvPicPr>
            <a:picLocks noChangeAspect="1"/>
          </p:cNvPicPr>
          <p:nvPr/>
        </p:nvPicPr>
        <p:blipFill>
          <a:blip r:embed="rId6"/>
          <a:stretch>
            <a:fillRect/>
          </a:stretch>
        </p:blipFill>
        <p:spPr>
          <a:xfrm>
            <a:off x="6046270" y="1268760"/>
            <a:ext cx="2790633" cy="2592000"/>
          </a:xfrm>
          <a:prstGeom prst="rect">
            <a:avLst/>
          </a:prstGeom>
        </p:spPr>
      </p:pic>
    </p:spTree>
    <p:extLst>
      <p:ext uri="{BB962C8B-B14F-4D97-AF65-F5344CB8AC3E}">
        <p14:creationId xmlns:p14="http://schemas.microsoft.com/office/powerpoint/2010/main" val="167520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a:xfrm>
                <a:off x="457200" y="4149080"/>
                <a:ext cx="8229600" cy="2520280"/>
              </a:xfrm>
            </p:spPr>
            <p:txBody>
              <a:bodyPr>
                <a:normAutofit fontScale="70000" lnSpcReduction="20000"/>
              </a:bodyPr>
              <a:lstStyle/>
              <a:p>
                <a:r>
                  <a:rPr lang="en-US" sz="2800" dirty="0"/>
                  <a:t>For COCO </a:t>
                </a:r>
                <a:r>
                  <a:rPr lang="en-US" altLang="zh-CN" sz="2800" dirty="0"/>
                  <a:t>2017 challenge</a:t>
                </a:r>
                <a:r>
                  <a:rPr lang="en-US" sz="2800" dirty="0"/>
                  <a:t>: Compute </a:t>
                </a:r>
                <a:r>
                  <a:rPr lang="en-US" sz="2800" dirty="0" err="1"/>
                  <a:t>mAP@threshold</a:t>
                </a:r>
                <a:r>
                  <a:rPr lang="en-US" sz="2800" dirty="0"/>
                  <a:t> for each </a:t>
                </a:r>
                <a:r>
                  <a:rPr lang="en-US" sz="2800" dirty="0" err="1"/>
                  <a:t>IoU</a:t>
                </a:r>
                <a:r>
                  <a:rPr lang="en-US" sz="2800" dirty="0"/>
                  <a:t> threshold and take average</a:t>
                </a:r>
              </a:p>
              <a:p>
                <a:pPr lvl="1"/>
                <a14:m>
                  <m:oMath xmlns:m="http://schemas.openxmlformats.org/officeDocument/2006/math">
                    <m:r>
                      <a:rPr lang="en-US" sz="2400" b="0" i="1" smtClean="0">
                        <a:latin typeface="Cambria Math" panose="02040503050406030204" pitchFamily="18" charset="0"/>
                      </a:rPr>
                      <m:t>𝑚𝐴𝑃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𝑚𝐴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nary>
                  </m:oMath>
                </a14:m>
                <a:endParaRPr lang="en-US" sz="2400" dirty="0"/>
              </a:p>
              <a:p>
                <a:pPr lvl="1"/>
                <a:r>
                  <a:rPr lang="en-US" sz="2400" dirty="0"/>
                  <a:t>where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=[.5,.55,.6,.65,.7,.75,.8,.85,.9,.95]</m:t>
                    </m:r>
                  </m:oMath>
                </a14:m>
                <a:endParaRPr lang="en-US" sz="2400" dirty="0"/>
              </a:p>
              <a:p>
                <a:r>
                  <a:rPr lang="en-US" sz="2800" dirty="0"/>
                  <a:t>Figure assumes at least one match (</a:t>
                </a:r>
                <a:r>
                  <a:rPr lang="en-US" sz="2800" dirty="0" err="1"/>
                  <a:t>IoU</a:t>
                </a:r>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 threshold), hence precision starts at 1. If 0 match (all boxes have (</a:t>
                </a:r>
                <a:r>
                  <a:rPr lang="en-US" sz="2800" dirty="0" err="1"/>
                  <a:t>IoU</a:t>
                </a:r>
                <a:r>
                  <a:rPr lang="en-US" sz="2800" dirty="0"/>
                  <a:t> </a:t>
                </a:r>
                <a14:m>
                  <m:oMath xmlns:m="http://schemas.openxmlformats.org/officeDocument/2006/math">
                    <m:r>
                      <a:rPr lang="en-US" sz="2800" i="1" dirty="0" smtClean="0">
                        <a:latin typeface="Cambria Math" panose="02040503050406030204" pitchFamily="18" charset="0"/>
                      </a:rPr>
                      <m:t>&lt;</m:t>
                    </m:r>
                  </m:oMath>
                </a14:m>
                <a:r>
                  <a:rPr lang="en-US" sz="2800" dirty="0"/>
                  <a:t> threshold), then </a:t>
                </a:r>
                <a14:m>
                  <m:oMath xmlns:m="http://schemas.openxmlformats.org/officeDocument/2006/math">
                    <m:r>
                      <a:rPr lang="en-US" sz="2800" b="0" i="1" smtClean="0">
                        <a:latin typeface="Cambria Math" panose="02040503050406030204" pitchFamily="18" charset="0"/>
                      </a:rPr>
                      <m:t>𝑚𝐴𝑃</m:t>
                    </m:r>
                    <m:r>
                      <a:rPr lang="en-US" sz="2800" b="0" i="1" smtClean="0">
                        <a:latin typeface="Cambria Math" panose="02040503050406030204" pitchFamily="18" charset="0"/>
                      </a:rPr>
                      <m:t>=0</m:t>
                    </m:r>
                  </m:oMath>
                </a14:m>
                <a:r>
                  <a:rPr lang="en-US" sz="2800" dirty="0"/>
                  <a:t>, since </a:t>
                </a:r>
                <a14:m>
                  <m:oMath xmlns:m="http://schemas.openxmlformats.org/officeDocument/2006/math">
                    <m:r>
                      <a:rPr lang="en-US" sz="2800" i="1">
                        <a:latin typeface="Cambria Math" panose="02040503050406030204" pitchFamily="18" charset="0"/>
                      </a:rPr>
                      <m:t>𝑇𝑃</m:t>
                    </m:r>
                    <m:r>
                      <a:rPr lang="en-US" sz="2800" i="1">
                        <a:latin typeface="Cambria Math" panose="02040503050406030204" pitchFamily="18" charset="0"/>
                      </a:rPr>
                      <m:t>=0</m:t>
                    </m:r>
                  </m:oMath>
                </a14:m>
                <a:r>
                  <a:rPr lang="en-US" sz="2800" dirty="0"/>
                  <a:t>, and P-R curve has only one point (0,0)</a:t>
                </a:r>
              </a:p>
              <a:p>
                <a:endParaRPr lang="en-SE" sz="2800" dirty="0"/>
              </a:p>
            </p:txBody>
          </p:sp>
        </mc:Choice>
        <mc:Fallback xmlns="">
          <p:sp>
            <p:nvSpPr>
              <p:cNvPr id="3" name="Content Placeholder 2">
                <a:extLst>
                  <a:ext uri="{FF2B5EF4-FFF2-40B4-BE49-F238E27FC236}">
                    <a16:creationId xmlns:a16="http://schemas.microsoft.com/office/drawing/2014/main" id="{13069CEB-2B53-4045-B2A8-20BBEBD870B5}"/>
                  </a:ext>
                </a:extLst>
              </p:cNvPr>
              <p:cNvSpPr>
                <a:spLocks noGrp="1" noRot="1" noChangeAspect="1" noMove="1" noResize="1" noEditPoints="1" noAdjustHandles="1" noChangeArrowheads="1" noChangeShapeType="1" noTextEdit="1"/>
              </p:cNvSpPr>
              <p:nvPr>
                <p:ph idx="1"/>
              </p:nvPr>
            </p:nvSpPr>
            <p:spPr>
              <a:xfrm>
                <a:off x="457200" y="4149080"/>
                <a:ext cx="8229600" cy="2520280"/>
              </a:xfrm>
              <a:blipFill>
                <a:blip r:embed="rId3"/>
                <a:stretch>
                  <a:fillRect l="-667" t="-363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23DFA19B-68CD-6BF5-BC19-96B6AE2A0A3E}"/>
              </a:ext>
            </a:extLst>
          </p:cNvPr>
          <p:cNvPicPr>
            <a:picLocks noChangeAspect="1"/>
          </p:cNvPicPr>
          <p:nvPr/>
        </p:nvPicPr>
        <p:blipFill>
          <a:blip r:embed="rId4"/>
          <a:stretch>
            <a:fillRect/>
          </a:stretch>
        </p:blipFill>
        <p:spPr>
          <a:xfrm>
            <a:off x="3105787" y="1079376"/>
            <a:ext cx="2932426" cy="3069704"/>
          </a:xfrm>
          <a:prstGeom prst="rect">
            <a:avLst/>
          </a:prstGeom>
        </p:spPr>
      </p:pic>
    </p:spTree>
    <p:extLst>
      <p:ext uri="{BB962C8B-B14F-4D97-AF65-F5344CB8AC3E}">
        <p14:creationId xmlns:p14="http://schemas.microsoft.com/office/powerpoint/2010/main" val="376820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85000" lnSpcReduction="2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r>
                  <a:rPr lang="en-US" dirty="0"/>
                  <a:t>Can be more efficient with convolution implementation of sliding windows, but still too slow to be practical </a:t>
                </a:r>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259" t="-2748" b="-17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2000" dirty="0"/>
              <a:t>Two-stage detector</a:t>
            </a:r>
          </a:p>
          <a:p>
            <a:pPr lvl="1"/>
            <a:r>
              <a:rPr lang="en-US" altLang="zh-CN" sz="1600" dirty="0"/>
              <a:t>1</a:t>
            </a:r>
            <a:r>
              <a:rPr lang="en-US" altLang="zh-CN" sz="1600" baseline="30000" dirty="0"/>
              <a:t>st</a:t>
            </a:r>
            <a:r>
              <a:rPr lang="en-US" altLang="zh-CN" sz="1600" dirty="0"/>
              <a:t> </a:t>
            </a:r>
            <a:r>
              <a:rPr lang="en-US" sz="1600" dirty="0"/>
              <a:t>step: generate Regions of Interests (Region Proposals) that are likely to contain objects</a:t>
            </a:r>
          </a:p>
          <a:p>
            <a:pPr lvl="1"/>
            <a:r>
              <a:rPr lang="en-US" sz="1600" dirty="0"/>
              <a:t>2</a:t>
            </a:r>
            <a:r>
              <a:rPr lang="en-US" sz="1600" baseline="30000" dirty="0"/>
              <a:t>nd</a:t>
            </a:r>
            <a:r>
              <a:rPr lang="en-US" sz="1600" dirty="0"/>
              <a:t> step: perform object detection, incl. classification and regression of </a:t>
            </a:r>
            <a:r>
              <a:rPr lang="en-US" sz="1600" dirty="0" err="1"/>
              <a:t>Bboxes</a:t>
            </a:r>
            <a:r>
              <a:rPr lang="en-US" sz="1600" dirty="0"/>
              <a:t> of the objects</a:t>
            </a:r>
          </a:p>
          <a:p>
            <a:r>
              <a:rPr lang="en-US" sz="2000" dirty="0"/>
              <a:t>One-stage detector</a:t>
            </a:r>
          </a:p>
          <a:p>
            <a:pPr lvl="1"/>
            <a:r>
              <a:rPr lang="en-US" sz="1600" dirty="0"/>
              <a:t>Directly perform object detection, incl. classification and regression of </a:t>
            </a:r>
            <a:r>
              <a:rPr lang="en-US" sz="1600" dirty="0" err="1"/>
              <a:t>Bboxes</a:t>
            </a:r>
            <a:r>
              <a:rPr lang="en-US" sz="1600" dirty="0"/>
              <a:t> of the objects</a:t>
            </a:r>
            <a:endParaRPr lang="en-SE" sz="16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2365844" y="3247044"/>
            <a:ext cx="4319384" cy="3353973"/>
          </a:xfrm>
          <a:prstGeom prst="rect">
            <a:avLst/>
          </a:prstGeom>
        </p:spPr>
      </p:pic>
    </p:spTree>
    <p:extLst>
      <p:ext uri="{BB962C8B-B14F-4D97-AF65-F5344CB8AC3E}">
        <p14:creationId xmlns:p14="http://schemas.microsoft.com/office/powerpoint/2010/main" val="2421106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Selective Search, e.g., look for “blob-like” image regions</a:t>
            </a:r>
          </a:p>
          <a:p>
            <a:pPr lvl="1"/>
            <a:r>
              <a:rPr lang="en-US" dirty="0"/>
              <a:t>Relatively fast to run: e.g. can generate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3"/>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a:t>
                </a:r>
                <a:r>
                  <a:rPr lang="en-US" dirty="0" err="1"/>
                  <a:t>Bbox</a:t>
                </a:r>
                <a:r>
                  <a:rPr lang="en-US" dirty="0"/>
                  <a:t> and class label for each region</a:t>
                </a:r>
              </a:p>
              <a:p>
                <a:r>
                  <a:rPr lang="en-US" dirty="0" err="1"/>
                  <a:t>Bbox</a:t>
                </a:r>
                <a:r>
                  <a:rPr lang="en-US" dirty="0"/>
                  <a:t>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a:t>
                </a:r>
                <a:r>
                  <a:rPr lang="en-US" dirty="0" err="1"/>
                  <a:t>Bbox</a:t>
                </a:r>
                <a:endParaRPr lang="en-US" dirty="0"/>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r="-519"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77500" lnSpcReduction="20000"/>
          </a:bodyPr>
          <a:lstStyle/>
          <a:p>
            <a:r>
              <a:rPr lang="en-US" dirty="0"/>
              <a:t>1. Run region proposal method to compute ~2000 region proposals</a:t>
            </a:r>
          </a:p>
          <a:p>
            <a:r>
              <a:rPr lang="en-US" dirty="0"/>
              <a:t>2. Resize each region to 224x224 (tunable </a:t>
            </a:r>
            <a:r>
              <a:rPr lang="en-US" dirty="0" err="1"/>
              <a:t>hyperparam</a:t>
            </a:r>
            <a:r>
              <a:rPr lang="en-US" dirty="0"/>
              <a:t>) and run independently through the CNN to get feature vectors, then use Linear SVM to predict class scores, and Linear Regression to predict </a:t>
            </a:r>
            <a:r>
              <a:rPr lang="en-US" dirty="0" err="1"/>
              <a:t>Bboxes</a:t>
            </a:r>
            <a:endParaRPr lang="en-US" dirty="0"/>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701A-7E73-44F6-5A8A-2734F0ABCF05}"/>
              </a:ext>
            </a:extLst>
          </p:cNvPr>
          <p:cNvSpPr>
            <a:spLocks noGrp="1"/>
          </p:cNvSpPr>
          <p:nvPr>
            <p:ph type="title"/>
          </p:nvPr>
        </p:nvSpPr>
        <p:spPr/>
        <p:txBody>
          <a:bodyPr/>
          <a:lstStyle/>
          <a:p>
            <a:r>
              <a:rPr lang="en-US" dirty="0"/>
              <a:t>R-CNN is Slow</a:t>
            </a:r>
            <a:endParaRPr lang="en-SE" dirty="0"/>
          </a:p>
        </p:txBody>
      </p:sp>
      <p:sp>
        <p:nvSpPr>
          <p:cNvPr id="3" name="Content Placeholder 2">
            <a:extLst>
              <a:ext uri="{FF2B5EF4-FFF2-40B4-BE49-F238E27FC236}">
                <a16:creationId xmlns:a16="http://schemas.microsoft.com/office/drawing/2014/main" id="{7A02A060-0D03-3921-99B8-095B56753BD4}"/>
              </a:ext>
            </a:extLst>
          </p:cNvPr>
          <p:cNvSpPr>
            <a:spLocks noGrp="1"/>
          </p:cNvSpPr>
          <p:nvPr>
            <p:ph idx="1"/>
          </p:nvPr>
        </p:nvSpPr>
        <p:spPr/>
        <p:txBody>
          <a:bodyPr>
            <a:normAutofit/>
          </a:bodyPr>
          <a:lstStyle/>
          <a:p>
            <a:r>
              <a:rPr lang="en-US" dirty="0"/>
              <a:t>Inference time: ~40-50s per image</a:t>
            </a:r>
          </a:p>
          <a:p>
            <a:pPr lvl="1"/>
            <a:r>
              <a:rPr lang="en-US" dirty="0"/>
              <a:t>Extracting ~2000 regions for each image based on selective search</a:t>
            </a:r>
          </a:p>
          <a:p>
            <a:pPr lvl="1"/>
            <a:r>
              <a:rPr lang="en-US" dirty="0"/>
              <a:t>Extracting feature vectors using CNN for every image region. </a:t>
            </a:r>
          </a:p>
          <a:p>
            <a:pPr lvl="1"/>
            <a:r>
              <a:rPr lang="en-US" dirty="0"/>
              <a:t>Suppose we have N images, then the number of CNN features will be N*2000</a:t>
            </a:r>
          </a:p>
        </p:txBody>
      </p:sp>
      <p:sp>
        <p:nvSpPr>
          <p:cNvPr id="4" name="Slide Number Placeholder 3">
            <a:extLst>
              <a:ext uri="{FF2B5EF4-FFF2-40B4-BE49-F238E27FC236}">
                <a16:creationId xmlns:a16="http://schemas.microsoft.com/office/drawing/2014/main" id="{35F217E2-9062-DCA2-7E4C-20462690E749}"/>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3246028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62933"/>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323528" y="637541"/>
            <a:ext cx="8229600" cy="1714947"/>
          </a:xfrm>
        </p:spPr>
        <p:txBody>
          <a:bodyPr>
            <a:normAutofit/>
          </a:bodyPr>
          <a:lstStyle/>
          <a:p>
            <a:r>
              <a:rPr lang="en-US" sz="1600" dirty="0"/>
              <a:t>1. Use a backbone network to extract feature maps from the whole image</a:t>
            </a:r>
          </a:p>
          <a:p>
            <a:r>
              <a:rPr lang="en-US" sz="1600" dirty="0"/>
              <a:t>2. Apply Selective Search on these feature maps and get object proposals</a:t>
            </a:r>
          </a:p>
          <a:p>
            <a:r>
              <a:rPr lang="en-US" sz="1600" dirty="0"/>
              <a:t>3. Use a lightweight Per-Region network to perform </a:t>
            </a:r>
            <a:r>
              <a:rPr lang="en-US" sz="1600" dirty="0" err="1"/>
              <a:t>Bbox</a:t>
            </a:r>
            <a:r>
              <a:rPr lang="en-US" sz="1600" dirty="0"/>
              <a:t> regression and classification </a:t>
            </a:r>
          </a:p>
          <a:p>
            <a:r>
              <a:rPr lang="en-US" sz="1600"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3"/>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5" name="TextBox 4">
            <a:extLst>
              <a:ext uri="{FF2B5EF4-FFF2-40B4-BE49-F238E27FC236}">
                <a16:creationId xmlns:a16="http://schemas.microsoft.com/office/drawing/2014/main" id="{B5C528A5-39C1-C1E1-DE5D-611BB84A6326}"/>
              </a:ext>
            </a:extLst>
          </p:cNvPr>
          <p:cNvSpPr txBox="1"/>
          <p:nvPr/>
        </p:nvSpPr>
        <p:spPr>
          <a:xfrm>
            <a:off x="-53917" y="4686126"/>
            <a:ext cx="1859805" cy="338554"/>
          </a:xfrm>
          <a:prstGeom prst="rect">
            <a:avLst/>
          </a:prstGeom>
          <a:noFill/>
        </p:spPr>
        <p:txBody>
          <a:bodyPr wrap="none" rtlCol="0">
            <a:spAutoFit/>
          </a:bodyPr>
          <a:lstStyle/>
          <a:p>
            <a:r>
              <a:rPr lang="en-US" sz="1600" dirty="0"/>
              <a:t>(Selective Search)</a:t>
            </a:r>
            <a:endParaRPr lang="en-SE" sz="1600" dirty="0"/>
          </a:p>
        </p:txBody>
      </p:sp>
      <p:sp>
        <p:nvSpPr>
          <p:cNvPr id="7" name="TextBox 6">
            <a:extLst>
              <a:ext uri="{FF2B5EF4-FFF2-40B4-BE49-F238E27FC236}">
                <a16:creationId xmlns:a16="http://schemas.microsoft.com/office/drawing/2014/main" id="{60686CF6-FA07-9DEB-E9BF-7B091CCE4052}"/>
              </a:ext>
            </a:extLst>
          </p:cNvPr>
          <p:cNvSpPr txBox="1"/>
          <p:nvPr/>
        </p:nvSpPr>
        <p:spPr>
          <a:xfrm>
            <a:off x="4860032" y="4378349"/>
            <a:ext cx="1229824" cy="307777"/>
          </a:xfrm>
          <a:prstGeom prst="rect">
            <a:avLst/>
          </a:prstGeom>
          <a:noFill/>
        </p:spPr>
        <p:txBody>
          <a:bodyPr wrap="none" rtlCol="0">
            <a:spAutoFit/>
          </a:bodyPr>
          <a:lstStyle/>
          <a:p>
            <a:r>
              <a:rPr lang="en-US" sz="1400" dirty="0">
                <a:solidFill>
                  <a:srgbClr val="C00000"/>
                </a:solidFill>
              </a:rPr>
              <a:t>(</a:t>
            </a:r>
            <a:r>
              <a:rPr lang="en-US" sz="1400" dirty="0" err="1">
                <a:solidFill>
                  <a:srgbClr val="C00000"/>
                </a:solidFill>
              </a:rPr>
              <a:t>RoI</a:t>
            </a:r>
            <a:r>
              <a:rPr lang="en-US" sz="1400" dirty="0">
                <a:solidFill>
                  <a:srgbClr val="C00000"/>
                </a:solidFill>
              </a:rPr>
              <a:t> Pooling)</a:t>
            </a:r>
            <a:endParaRPr lang="en-SE" sz="1400" dirty="0">
              <a:solidFill>
                <a:srgbClr val="C00000"/>
              </a:solidFill>
            </a:endParaRPr>
          </a:p>
        </p:txBody>
      </p:sp>
    </p:spTree>
    <p:extLst>
      <p:ext uri="{BB962C8B-B14F-4D97-AF65-F5344CB8AC3E}">
        <p14:creationId xmlns:p14="http://schemas.microsoft.com/office/powerpoint/2010/main" val="3701874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3"/>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4"/>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7170" name="Picture 2">
            <a:extLst>
              <a:ext uri="{FF2B5EF4-FFF2-40B4-BE49-F238E27FC236}">
                <a16:creationId xmlns:a16="http://schemas.microsoft.com/office/drawing/2014/main" id="{9B46B507-338B-2CF9-E95F-DDE9F083C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50" y="2605928"/>
            <a:ext cx="7371499" cy="390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52736"/>
            <a:ext cx="8229600" cy="1421904"/>
          </a:xfrm>
        </p:spPr>
        <p:txBody>
          <a:bodyPr>
            <a:normAutofit fontScale="55000" lnSpcReduction="20000"/>
          </a:bodyPr>
          <a:lstStyle/>
          <a:p>
            <a:r>
              <a:rPr lang="en-US" dirty="0"/>
              <a:t>Use Region Proposal Network (RPN) to generate region proposals from feature maps output by the backbone network</a:t>
            </a:r>
          </a:p>
          <a:p>
            <a:pPr lvl="1"/>
            <a:r>
              <a:rPr lang="en-US" dirty="0"/>
              <a:t>vs. Selective Search used by Fast R-CNN</a:t>
            </a:r>
          </a:p>
          <a:p>
            <a:pPr lvl="1"/>
            <a:r>
              <a:rPr lang="en-US" dirty="0"/>
              <a:t>RPN is learnable/trainable; Selective Search is a fixed heuristic algorithm</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3"/>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Tree>
    <p:extLst>
      <p:ext uri="{BB962C8B-B14F-4D97-AF65-F5344CB8AC3E}">
        <p14:creationId xmlns:p14="http://schemas.microsoft.com/office/powerpoint/2010/main" val="1878198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3060-D337-61D8-553B-81590F76899B}"/>
              </a:ext>
            </a:extLst>
          </p:cNvPr>
          <p:cNvSpPr>
            <a:spLocks noGrp="1"/>
          </p:cNvSpPr>
          <p:nvPr>
            <p:ph type="title"/>
          </p:nvPr>
        </p:nvSpPr>
        <p:spPr/>
        <p:txBody>
          <a:bodyPr/>
          <a:lstStyle/>
          <a:p>
            <a:r>
              <a:rPr lang="en-US" dirty="0"/>
              <a:t>3 Variants of R-CNN</a:t>
            </a:r>
            <a:endParaRPr lang="en-SE" dirty="0"/>
          </a:p>
        </p:txBody>
      </p:sp>
      <p:sp>
        <p:nvSpPr>
          <p:cNvPr id="3" name="Content Placeholder 2">
            <a:extLst>
              <a:ext uri="{FF2B5EF4-FFF2-40B4-BE49-F238E27FC236}">
                <a16:creationId xmlns:a16="http://schemas.microsoft.com/office/drawing/2014/main" id="{A3A06211-B9CA-A038-AAB9-DEDE1DBAD3F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D3C8CF-6407-F1F9-50AC-DC2C4F2B7B9E}"/>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0242" name="Picture 2">
            <a:extLst>
              <a:ext uri="{FF2B5EF4-FFF2-40B4-BE49-F238E27FC236}">
                <a16:creationId xmlns:a16="http://schemas.microsoft.com/office/drawing/2014/main" id="{D1F0A725-6AF5-CA29-8A9F-4F3DA3D81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22721"/>
            <a:ext cx="4292890" cy="288820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AA6B9EF-FB47-0EED-AE18-6EE9012DD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985963"/>
            <a:ext cx="4292890" cy="253938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ECF3C06E-819C-10B4-7034-86B953A32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077" y="1729983"/>
            <a:ext cx="4729027" cy="42312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3F170C-13E2-64F4-E456-512FADD8DD2B}"/>
              </a:ext>
            </a:extLst>
          </p:cNvPr>
          <p:cNvSpPr txBox="1"/>
          <p:nvPr/>
        </p:nvSpPr>
        <p:spPr>
          <a:xfrm>
            <a:off x="11868" y="702713"/>
            <a:ext cx="928459" cy="369332"/>
          </a:xfrm>
          <a:prstGeom prst="rect">
            <a:avLst/>
          </a:prstGeom>
          <a:noFill/>
        </p:spPr>
        <p:txBody>
          <a:bodyPr wrap="none" rtlCol="0">
            <a:spAutoFit/>
          </a:bodyPr>
          <a:lstStyle/>
          <a:p>
            <a:r>
              <a:rPr lang="en-US" dirty="0"/>
              <a:t>R-CNN</a:t>
            </a:r>
            <a:endParaRPr lang="en-SE" dirty="0"/>
          </a:p>
        </p:txBody>
      </p:sp>
      <p:sp>
        <p:nvSpPr>
          <p:cNvPr id="9" name="TextBox 8">
            <a:extLst>
              <a:ext uri="{FF2B5EF4-FFF2-40B4-BE49-F238E27FC236}">
                <a16:creationId xmlns:a16="http://schemas.microsoft.com/office/drawing/2014/main" id="{4AFD6EB2-692E-9336-3076-E1B9E1F6D024}"/>
              </a:ext>
            </a:extLst>
          </p:cNvPr>
          <p:cNvSpPr txBox="1"/>
          <p:nvPr/>
        </p:nvSpPr>
        <p:spPr>
          <a:xfrm>
            <a:off x="6164560" y="5833932"/>
            <a:ext cx="1646605" cy="646331"/>
          </a:xfrm>
          <a:prstGeom prst="rect">
            <a:avLst/>
          </a:prstGeom>
          <a:noFill/>
        </p:spPr>
        <p:txBody>
          <a:bodyPr wrap="none" rtlCol="0">
            <a:spAutoFit/>
          </a:bodyPr>
          <a:lstStyle/>
          <a:p>
            <a:endParaRPr lang="en-US" dirty="0"/>
          </a:p>
          <a:p>
            <a:r>
              <a:rPr lang="en-US" dirty="0"/>
              <a:t>Faster R-CNN</a:t>
            </a:r>
            <a:endParaRPr lang="en-SE" dirty="0"/>
          </a:p>
        </p:txBody>
      </p:sp>
      <p:sp>
        <p:nvSpPr>
          <p:cNvPr id="10" name="TextBox 9">
            <a:extLst>
              <a:ext uri="{FF2B5EF4-FFF2-40B4-BE49-F238E27FC236}">
                <a16:creationId xmlns:a16="http://schemas.microsoft.com/office/drawing/2014/main" id="{CD68891F-03A5-5AD7-619F-A0A8AE84C796}"/>
              </a:ext>
            </a:extLst>
          </p:cNvPr>
          <p:cNvSpPr txBox="1"/>
          <p:nvPr/>
        </p:nvSpPr>
        <p:spPr>
          <a:xfrm>
            <a:off x="66031" y="6230034"/>
            <a:ext cx="1441420" cy="646331"/>
          </a:xfrm>
          <a:prstGeom prst="rect">
            <a:avLst/>
          </a:prstGeom>
          <a:noFill/>
        </p:spPr>
        <p:txBody>
          <a:bodyPr wrap="none" rtlCol="0">
            <a:spAutoFit/>
          </a:bodyPr>
          <a:lstStyle/>
          <a:p>
            <a:endParaRPr lang="en-US" dirty="0"/>
          </a:p>
          <a:p>
            <a:r>
              <a:rPr lang="en-US" dirty="0"/>
              <a:t>Fast R-CNN</a:t>
            </a:r>
            <a:endParaRPr lang="en-SE" dirty="0"/>
          </a:p>
        </p:txBody>
      </p:sp>
    </p:spTree>
    <p:extLst>
      <p:ext uri="{BB962C8B-B14F-4D97-AF65-F5344CB8AC3E}">
        <p14:creationId xmlns:p14="http://schemas.microsoft.com/office/powerpoint/2010/main" val="252246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Summary of 3 Variants of R-CNN</a:t>
            </a:r>
            <a:endParaRPr lang="en-SE" dirty="0"/>
          </a:p>
        </p:txBody>
      </p:sp>
      <p:graphicFrame>
        <p:nvGraphicFramePr>
          <p:cNvPr id="5" name="Table 6">
            <a:extLst>
              <a:ext uri="{FF2B5EF4-FFF2-40B4-BE49-F238E27FC236}">
                <a16:creationId xmlns:a16="http://schemas.microsoft.com/office/drawing/2014/main" id="{0B64E924-1341-E075-D3CD-918F20FFF4B7}"/>
              </a:ext>
            </a:extLst>
          </p:cNvPr>
          <p:cNvGraphicFramePr>
            <a:graphicFrameLocks noGrp="1"/>
          </p:cNvGraphicFramePr>
          <p:nvPr>
            <p:ph idx="1"/>
            <p:extLst>
              <p:ext uri="{D42A27DB-BD31-4B8C-83A1-F6EECF244321}">
                <p14:modId xmlns:p14="http://schemas.microsoft.com/office/powerpoint/2010/main" val="3559528476"/>
              </p:ext>
            </p:extLst>
          </p:nvPr>
        </p:nvGraphicFramePr>
        <p:xfrm>
          <a:off x="323528" y="1143000"/>
          <a:ext cx="8568952" cy="5238328"/>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850518274"/>
                    </a:ext>
                  </a:extLst>
                </a:gridCol>
                <a:gridCol w="3816424">
                  <a:extLst>
                    <a:ext uri="{9D8B030D-6E8A-4147-A177-3AD203B41FA5}">
                      <a16:colId xmlns:a16="http://schemas.microsoft.com/office/drawing/2014/main" val="18717177"/>
                    </a:ext>
                  </a:extLst>
                </a:gridCol>
                <a:gridCol w="1224136">
                  <a:extLst>
                    <a:ext uri="{9D8B030D-6E8A-4147-A177-3AD203B41FA5}">
                      <a16:colId xmlns:a16="http://schemas.microsoft.com/office/drawing/2014/main" val="1680099099"/>
                    </a:ext>
                  </a:extLst>
                </a:gridCol>
                <a:gridCol w="2160240">
                  <a:extLst>
                    <a:ext uri="{9D8B030D-6E8A-4147-A177-3AD203B41FA5}">
                      <a16:colId xmlns:a16="http://schemas.microsoft.com/office/drawing/2014/main" val="3700993789"/>
                    </a:ext>
                  </a:extLst>
                </a:gridCol>
              </a:tblGrid>
              <a:tr h="955641">
                <a:tc>
                  <a:txBody>
                    <a:bodyPr/>
                    <a:lstStyle/>
                    <a:p>
                      <a:r>
                        <a:rPr lang="en-US" sz="1600" dirty="0">
                          <a:solidFill>
                            <a:schemeClr val="tx1"/>
                          </a:solidFill>
                        </a:rPr>
                        <a:t>Algorithm</a:t>
                      </a:r>
                      <a:endParaRPr lang="en-SE" sz="1600" dirty="0">
                        <a:solidFill>
                          <a:schemeClr val="tx1"/>
                        </a:solidFill>
                      </a:endParaRPr>
                    </a:p>
                  </a:txBody>
                  <a:tcPr/>
                </a:tc>
                <a:tc>
                  <a:txBody>
                    <a:bodyPr/>
                    <a:lstStyle/>
                    <a:p>
                      <a:r>
                        <a:rPr lang="en-US" sz="1600" dirty="0">
                          <a:solidFill>
                            <a:schemeClr val="tx1"/>
                          </a:solidFill>
                        </a:rPr>
                        <a:t>Characteristics</a:t>
                      </a:r>
                      <a:endParaRPr lang="en-SE" sz="1600" dirty="0">
                        <a:solidFill>
                          <a:schemeClr val="tx1"/>
                        </a:solidFill>
                      </a:endParaRPr>
                    </a:p>
                  </a:txBody>
                  <a:tcPr/>
                </a:tc>
                <a:tc>
                  <a:txBody>
                    <a:bodyPr/>
                    <a:lstStyle/>
                    <a:p>
                      <a:r>
                        <a:rPr lang="en-US" sz="1600" dirty="0">
                          <a:solidFill>
                            <a:schemeClr val="tx1"/>
                          </a:solidFill>
                        </a:rPr>
                        <a:t>Pred. Time/</a:t>
                      </a:r>
                      <a:r>
                        <a:rPr lang="en-US" sz="1600" dirty="0" err="1">
                          <a:solidFill>
                            <a:schemeClr val="tx1"/>
                          </a:solidFill>
                        </a:rPr>
                        <a:t>Img</a:t>
                      </a:r>
                      <a:r>
                        <a:rPr lang="en-US" sz="1600" dirty="0">
                          <a:solidFill>
                            <a:schemeClr val="tx1"/>
                          </a:solidFill>
                        </a:rPr>
                        <a:t> (s)</a:t>
                      </a:r>
                      <a:endParaRPr lang="en-SE" sz="1600" dirty="0">
                        <a:solidFill>
                          <a:schemeClr val="tx1"/>
                        </a:solidFill>
                      </a:endParaRPr>
                    </a:p>
                  </a:txBody>
                  <a:tcPr/>
                </a:tc>
                <a:tc>
                  <a:txBody>
                    <a:bodyPr/>
                    <a:lstStyle/>
                    <a:p>
                      <a:r>
                        <a:rPr lang="en-US" sz="1600" dirty="0">
                          <a:solidFill>
                            <a:schemeClr val="tx1"/>
                          </a:solidFill>
                        </a:rPr>
                        <a:t>Limitations</a:t>
                      </a:r>
                      <a:endParaRPr lang="en-SE" sz="1600" dirty="0">
                        <a:solidFill>
                          <a:schemeClr val="tx1"/>
                        </a:solidFill>
                      </a:endParaRPr>
                    </a:p>
                  </a:txBody>
                  <a:tcPr/>
                </a:tc>
                <a:extLst>
                  <a:ext uri="{0D108BD9-81ED-4DB2-BD59-A6C34878D82A}">
                    <a16:rowId xmlns:a16="http://schemas.microsoft.com/office/drawing/2014/main" val="2212490165"/>
                  </a:ext>
                </a:extLst>
              </a:tr>
              <a:tr h="1238794">
                <a:tc>
                  <a:txBody>
                    <a:bodyPr/>
                    <a:lstStyle/>
                    <a:p>
                      <a:r>
                        <a:rPr lang="en-US" sz="1600" dirty="0"/>
                        <a:t>R-CNN</a:t>
                      </a:r>
                      <a:endParaRPr lang="en-SE" sz="1600" dirty="0"/>
                    </a:p>
                  </a:txBody>
                  <a:tcPr/>
                </a:tc>
                <a:tc>
                  <a:txBody>
                    <a:bodyPr/>
                    <a:lstStyle/>
                    <a:p>
                      <a:r>
                        <a:rPr lang="en-US" sz="1600" dirty="0"/>
                        <a:t>Use </a:t>
                      </a:r>
                      <a:r>
                        <a:rPr lang="en-US" sz="1600" dirty="0">
                          <a:solidFill>
                            <a:srgbClr val="C00000"/>
                          </a:solidFill>
                        </a:rPr>
                        <a:t>Selective Search on the input image</a:t>
                      </a:r>
                      <a:r>
                        <a:rPr lang="en-US" sz="1600" dirty="0"/>
                        <a:t> to generate regions. Extracts ~2000 regions from each image.</a:t>
                      </a:r>
                      <a:endParaRPr lang="en-SE" sz="1600" dirty="0"/>
                    </a:p>
                  </a:txBody>
                  <a:tcPr/>
                </a:tc>
                <a:tc>
                  <a:txBody>
                    <a:bodyPr/>
                    <a:lstStyle/>
                    <a:p>
                      <a:r>
                        <a:rPr lang="en-SE" sz="1600" b="0" i="0" kern="1200" dirty="0">
                          <a:solidFill>
                            <a:schemeClr val="dk1"/>
                          </a:solidFill>
                          <a:effectLst/>
                          <a:latin typeface="+mn-lt"/>
                          <a:ea typeface="+mn-ea"/>
                          <a:cs typeface="+mn-cs"/>
                        </a:rPr>
                        <a:t>40-50</a:t>
                      </a:r>
                      <a:endParaRPr lang="en-SE" sz="1600" dirty="0"/>
                    </a:p>
                  </a:txBody>
                  <a:tcPr/>
                </a:tc>
                <a:tc>
                  <a:txBody>
                    <a:bodyPr/>
                    <a:lstStyle/>
                    <a:p>
                      <a:r>
                        <a:rPr lang="en-US" sz="1600" dirty="0"/>
                        <a:t>High computation time as each region is passed to the CNN separately</a:t>
                      </a:r>
                      <a:endParaRPr lang="en-SE" sz="1600" dirty="0"/>
                    </a:p>
                  </a:txBody>
                  <a:tcPr/>
                </a:tc>
                <a:extLst>
                  <a:ext uri="{0D108BD9-81ED-4DB2-BD59-A6C34878D82A}">
                    <a16:rowId xmlns:a16="http://schemas.microsoft.com/office/drawing/2014/main" val="4248628946"/>
                  </a:ext>
                </a:extLst>
              </a:tr>
              <a:tr h="1805099">
                <a:tc>
                  <a:txBody>
                    <a:bodyPr/>
                    <a:lstStyle/>
                    <a:p>
                      <a:r>
                        <a:rPr lang="en-US" sz="1600" dirty="0"/>
                        <a:t>Fast R-CNN</a:t>
                      </a:r>
                      <a:endParaRPr lang="en-SE" sz="1600" dirty="0"/>
                    </a:p>
                  </a:txBody>
                  <a:tcPr/>
                </a:tc>
                <a:tc>
                  <a:txBody>
                    <a:bodyPr/>
                    <a:lstStyle/>
                    <a:p>
                      <a:r>
                        <a:rPr lang="en-US" sz="1600" dirty="0"/>
                        <a:t>Each image is passed only once to the CNN and feature maps are extracted. Use</a:t>
                      </a:r>
                      <a:r>
                        <a:rPr lang="en-US" sz="1600" dirty="0">
                          <a:solidFill>
                            <a:srgbClr val="C00000"/>
                          </a:solidFill>
                        </a:rPr>
                        <a:t> Selective Search on feature maps </a:t>
                      </a:r>
                      <a:r>
                        <a:rPr lang="en-US" sz="1600" dirty="0"/>
                        <a:t>to generate predictions. Combines all the three models used in RCNN together.</a:t>
                      </a:r>
                      <a:endParaRPr lang="en-SE" sz="1600" dirty="0"/>
                    </a:p>
                  </a:txBody>
                  <a:tcPr/>
                </a:tc>
                <a:tc>
                  <a:txBody>
                    <a:bodyPr/>
                    <a:lstStyle/>
                    <a:p>
                      <a:r>
                        <a:rPr lang="en-US" sz="1600" dirty="0"/>
                        <a:t>2</a:t>
                      </a:r>
                      <a:endParaRPr lang="en-SE" sz="1600" dirty="0"/>
                    </a:p>
                  </a:txBody>
                  <a:tcPr/>
                </a:tc>
                <a:tc>
                  <a:txBody>
                    <a:bodyPr/>
                    <a:lstStyle/>
                    <a:p>
                      <a:r>
                        <a:rPr lang="en-US" sz="1600" dirty="0"/>
                        <a:t>Relatively high computation time using selective search</a:t>
                      </a:r>
                      <a:endParaRPr lang="en-SE" sz="1600" dirty="0"/>
                    </a:p>
                  </a:txBody>
                  <a:tcPr/>
                </a:tc>
                <a:extLst>
                  <a:ext uri="{0D108BD9-81ED-4DB2-BD59-A6C34878D82A}">
                    <a16:rowId xmlns:a16="http://schemas.microsoft.com/office/drawing/2014/main" val="1215796219"/>
                  </a:ext>
                </a:extLst>
              </a:tr>
              <a:tr h="1238794">
                <a:tc>
                  <a:txBody>
                    <a:bodyPr/>
                    <a:lstStyle/>
                    <a:p>
                      <a:r>
                        <a:rPr lang="en-US" sz="1600" dirty="0"/>
                        <a:t>Faster R-CNN</a:t>
                      </a:r>
                      <a:endParaRPr lang="en-SE" sz="1600" dirty="0"/>
                    </a:p>
                  </a:txBody>
                  <a:tcPr/>
                </a:tc>
                <a:tc>
                  <a:txBody>
                    <a:bodyPr/>
                    <a:lstStyle/>
                    <a:p>
                      <a:r>
                        <a:rPr lang="en-US" sz="1600" dirty="0"/>
                        <a:t>Replaces Selective Search with </a:t>
                      </a:r>
                      <a:r>
                        <a:rPr lang="en-US" sz="1600" dirty="0">
                          <a:solidFill>
                            <a:srgbClr val="C00000"/>
                          </a:solidFill>
                        </a:rPr>
                        <a:t>Region Proposal Network </a:t>
                      </a:r>
                      <a:r>
                        <a:rPr lang="en-US" sz="1600" dirty="0"/>
                        <a:t>to make the algorithm much faster.</a:t>
                      </a:r>
                      <a:endParaRPr lang="en-SE" sz="1600" dirty="0"/>
                    </a:p>
                  </a:txBody>
                  <a:tcPr/>
                </a:tc>
                <a:tc>
                  <a:txBody>
                    <a:bodyPr/>
                    <a:lstStyle/>
                    <a:p>
                      <a:r>
                        <a:rPr lang="en-US" sz="1600" dirty="0"/>
                        <a:t>0.2</a:t>
                      </a:r>
                      <a:endParaRPr lang="en-SE" sz="1600" dirty="0"/>
                    </a:p>
                  </a:txBody>
                  <a:tcPr/>
                </a:tc>
                <a:tc>
                  <a:txBody>
                    <a:bodyPr/>
                    <a:lstStyle/>
                    <a:p>
                      <a:endParaRPr lang="en-SE" sz="1600" dirty="0"/>
                    </a:p>
                  </a:txBody>
                  <a:tcPr/>
                </a:tc>
                <a:extLst>
                  <a:ext uri="{0D108BD9-81ED-4DB2-BD59-A6C34878D82A}">
                    <a16:rowId xmlns:a16="http://schemas.microsoft.com/office/drawing/2014/main" val="2403197031"/>
                  </a:ext>
                </a:extLst>
              </a:tr>
            </a:tbl>
          </a:graphicData>
        </a:graphic>
      </p:graphicFrame>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524085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2000" dirty="0"/>
              <a:t>Two-stage detector</a:t>
            </a:r>
          </a:p>
          <a:p>
            <a:pPr lvl="1"/>
            <a:r>
              <a:rPr lang="en-US" altLang="zh-CN" sz="1600" dirty="0"/>
              <a:t>1</a:t>
            </a:r>
            <a:r>
              <a:rPr lang="en-US" altLang="zh-CN" sz="1600" baseline="30000" dirty="0"/>
              <a:t>st</a:t>
            </a:r>
            <a:r>
              <a:rPr lang="en-US" altLang="zh-CN" sz="1600" dirty="0"/>
              <a:t> </a:t>
            </a:r>
            <a:r>
              <a:rPr lang="en-US" sz="1600" dirty="0"/>
              <a:t>step: generate Regions of Interests (Region Proposals) that are likely to contain objects</a:t>
            </a:r>
          </a:p>
          <a:p>
            <a:pPr lvl="1"/>
            <a:r>
              <a:rPr lang="en-US" sz="1600" dirty="0"/>
              <a:t>2</a:t>
            </a:r>
            <a:r>
              <a:rPr lang="en-US" sz="1600" baseline="30000" dirty="0"/>
              <a:t>nd</a:t>
            </a:r>
            <a:r>
              <a:rPr lang="en-US" sz="1600" dirty="0"/>
              <a:t> step: perform object detection, incl. classification and regression of </a:t>
            </a:r>
            <a:r>
              <a:rPr lang="en-US" sz="1600" dirty="0" err="1"/>
              <a:t>Bboxes</a:t>
            </a:r>
            <a:r>
              <a:rPr lang="en-US" sz="1600" dirty="0"/>
              <a:t> of the objects</a:t>
            </a:r>
          </a:p>
          <a:p>
            <a:r>
              <a:rPr lang="en-US" sz="2000" dirty="0">
                <a:solidFill>
                  <a:srgbClr val="C00000"/>
                </a:solidFill>
              </a:rPr>
              <a:t>One-stage detector</a:t>
            </a:r>
          </a:p>
          <a:p>
            <a:pPr lvl="1"/>
            <a:r>
              <a:rPr lang="en-US" sz="1600" dirty="0"/>
              <a:t>Directly perform object detection, incl. classification and regression of </a:t>
            </a:r>
            <a:r>
              <a:rPr lang="en-US" sz="1600" dirty="0" err="1"/>
              <a:t>Bboxes</a:t>
            </a:r>
            <a:r>
              <a:rPr lang="en-US" sz="1600" dirty="0"/>
              <a:t> of the objects</a:t>
            </a:r>
            <a:endParaRPr lang="en-SE" sz="16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2365844" y="3247044"/>
            <a:ext cx="4319384" cy="3353973"/>
          </a:xfrm>
          <a:prstGeom prst="rect">
            <a:avLst/>
          </a:prstGeom>
        </p:spPr>
      </p:pic>
    </p:spTree>
    <p:extLst>
      <p:ext uri="{BB962C8B-B14F-4D97-AF65-F5344CB8AC3E}">
        <p14:creationId xmlns:p14="http://schemas.microsoft.com/office/powerpoint/2010/main" val="1558929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6D51-7C74-AEED-EA24-23FE66CF39CF}"/>
              </a:ext>
            </a:extLst>
          </p:cNvPr>
          <p:cNvSpPr>
            <a:spLocks noGrp="1"/>
          </p:cNvSpPr>
          <p:nvPr>
            <p:ph type="title"/>
          </p:nvPr>
        </p:nvSpPr>
        <p:spPr/>
        <p:txBody>
          <a:bodyPr/>
          <a:lstStyle/>
          <a:p>
            <a:r>
              <a:rPr lang="en-US" dirty="0"/>
              <a:t>YOLO</a:t>
            </a:r>
            <a:endParaRPr lang="en-SE" dirty="0"/>
          </a:p>
        </p:txBody>
      </p:sp>
      <p:sp>
        <p:nvSpPr>
          <p:cNvPr id="3" name="Content Placeholder 2">
            <a:extLst>
              <a:ext uri="{FF2B5EF4-FFF2-40B4-BE49-F238E27FC236}">
                <a16:creationId xmlns:a16="http://schemas.microsoft.com/office/drawing/2014/main" id="{F6D4EBC6-E3BF-05EB-DFFB-8569E03D8BA2}"/>
              </a:ext>
            </a:extLst>
          </p:cNvPr>
          <p:cNvSpPr>
            <a:spLocks noGrp="1"/>
          </p:cNvSpPr>
          <p:nvPr>
            <p:ph idx="1"/>
          </p:nvPr>
        </p:nvSpPr>
        <p:spPr>
          <a:xfrm>
            <a:off x="457200" y="1052736"/>
            <a:ext cx="8229600" cy="3168352"/>
          </a:xfrm>
        </p:spPr>
        <p:txBody>
          <a:bodyPr>
            <a:normAutofit fontScale="85000" lnSpcReduction="20000"/>
          </a:bodyPr>
          <a:lstStyle/>
          <a:p>
            <a:r>
              <a:rPr lang="en-US" dirty="0"/>
              <a:t>Divide the input image into n-by-n grids </a:t>
            </a:r>
          </a:p>
          <a:p>
            <a:r>
              <a:rPr lang="en-US" dirty="0"/>
              <a:t>For each grid, predict </a:t>
            </a:r>
            <a:r>
              <a:rPr lang="en-US" dirty="0" err="1"/>
              <a:t>Bboxes</a:t>
            </a:r>
            <a:r>
              <a:rPr lang="en-US" dirty="0"/>
              <a:t> and their class labels for objects (if any are found)</a:t>
            </a:r>
          </a:p>
          <a:p>
            <a:pPr lvl="1"/>
            <a:r>
              <a:rPr lang="en-US" dirty="0"/>
              <a:t>The </a:t>
            </a:r>
            <a:r>
              <a:rPr lang="en-US" dirty="0" err="1"/>
              <a:t>Bboxes</a:t>
            </a:r>
            <a:r>
              <a:rPr lang="en-US" dirty="0"/>
              <a:t> are highlighted by yellow color in the second step. </a:t>
            </a:r>
          </a:p>
          <a:p>
            <a:r>
              <a:rPr lang="en-US" dirty="0"/>
              <a:t>Apply Non-Maximal Suppression based on </a:t>
            </a:r>
            <a:r>
              <a:rPr lang="en-US" dirty="0" err="1"/>
              <a:t>IoU</a:t>
            </a:r>
            <a:r>
              <a:rPr lang="en-US" dirty="0"/>
              <a:t>, we suppress </a:t>
            </a:r>
            <a:r>
              <a:rPr lang="en-US" dirty="0" err="1"/>
              <a:t>Bboxes</a:t>
            </a:r>
            <a:r>
              <a:rPr lang="en-US" dirty="0"/>
              <a:t> with lower probability scores to achieve final </a:t>
            </a:r>
            <a:r>
              <a:rPr lang="en-US" dirty="0" err="1"/>
              <a:t>Bboxes</a:t>
            </a:r>
            <a:endParaRPr lang="en-US" dirty="0"/>
          </a:p>
        </p:txBody>
      </p:sp>
      <p:sp>
        <p:nvSpPr>
          <p:cNvPr id="4" name="Slide Number Placeholder 3">
            <a:extLst>
              <a:ext uri="{FF2B5EF4-FFF2-40B4-BE49-F238E27FC236}">
                <a16:creationId xmlns:a16="http://schemas.microsoft.com/office/drawing/2014/main" id="{C3364CF8-10C8-30EC-CA83-D45FC00C3F3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8194" name="Picture 2" descr="YOLO">
            <a:extLst>
              <a:ext uri="{FF2B5EF4-FFF2-40B4-BE49-F238E27FC236}">
                <a16:creationId xmlns:a16="http://schemas.microsoft.com/office/drawing/2014/main" id="{94647F0E-1656-EB5A-52AD-1EB68DBF7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8" y="4271023"/>
            <a:ext cx="9144000" cy="250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928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7E0C-7A50-7C77-6426-5526255A1226}"/>
              </a:ext>
            </a:extLst>
          </p:cNvPr>
          <p:cNvSpPr>
            <a:spLocks noGrp="1"/>
          </p:cNvSpPr>
          <p:nvPr>
            <p:ph type="title"/>
          </p:nvPr>
        </p:nvSpPr>
        <p:spPr/>
        <p:txBody>
          <a:bodyPr/>
          <a:lstStyle/>
          <a:p>
            <a:r>
              <a:rPr lang="en-US" dirty="0"/>
              <a:t>Label for a Grid cell</a:t>
            </a:r>
            <a:endParaRPr lang="en-SE" dirty="0"/>
          </a:p>
        </p:txBody>
      </p:sp>
      <p:sp>
        <p:nvSpPr>
          <p:cNvPr id="3" name="Content Placeholder 2">
            <a:extLst>
              <a:ext uri="{FF2B5EF4-FFF2-40B4-BE49-F238E27FC236}">
                <a16:creationId xmlns:a16="http://schemas.microsoft.com/office/drawing/2014/main" id="{BD6AD7CD-15A0-73F9-9EE6-737C29750098}"/>
              </a:ext>
            </a:extLst>
          </p:cNvPr>
          <p:cNvSpPr>
            <a:spLocks noGrp="1"/>
          </p:cNvSpPr>
          <p:nvPr>
            <p:ph idx="1"/>
          </p:nvPr>
        </p:nvSpPr>
        <p:spPr>
          <a:xfrm>
            <a:off x="251519" y="1052736"/>
            <a:ext cx="6891927" cy="4752528"/>
          </a:xfrm>
        </p:spPr>
        <p:txBody>
          <a:bodyPr>
            <a:normAutofit/>
          </a:bodyPr>
          <a:lstStyle/>
          <a:p>
            <a:r>
              <a:rPr lang="en-US" sz="2000" dirty="0"/>
              <a:t>Suppose we divide the image into a 3x3 grid. We define 3 classes (Pedestrian, Car, Motorcycle)</a:t>
            </a:r>
          </a:p>
          <a:p>
            <a:r>
              <a:rPr lang="en-US" sz="2000" dirty="0"/>
              <a:t>For each grid cell, the label y is an 8-D vector</a:t>
            </a:r>
          </a:p>
          <a:p>
            <a:pPr lvl="1">
              <a:buFont typeface="Arial" panose="020B0604020202020204" pitchFamily="34" charset="0"/>
              <a:buChar char="•"/>
            </a:pPr>
            <a:r>
              <a:rPr lang="en-US" sz="1800" b="0" i="0" dirty="0">
                <a:solidFill>
                  <a:srgbClr val="222222"/>
                </a:solidFill>
                <a:effectLst/>
              </a:rPr>
              <a:t>p</a:t>
            </a:r>
            <a:r>
              <a:rPr lang="en-US" sz="1800" b="0" i="0" baseline="-25000" dirty="0">
                <a:solidFill>
                  <a:srgbClr val="222222"/>
                </a:solidFill>
                <a:effectLst/>
              </a:rPr>
              <a:t>c</a:t>
            </a:r>
            <a:r>
              <a:rPr lang="en-US" sz="1800" b="0" i="0" dirty="0">
                <a:solidFill>
                  <a:srgbClr val="222222"/>
                </a:solidFill>
                <a:effectLst/>
              </a:rPr>
              <a:t> defines whether an object is present in </a:t>
            </a:r>
            <a:r>
              <a:rPr lang="en-US" sz="1800" dirty="0"/>
              <a:t>the</a:t>
            </a:r>
            <a:r>
              <a:rPr lang="en-US" sz="1800" b="0" i="0" dirty="0">
                <a:solidFill>
                  <a:srgbClr val="222222"/>
                </a:solidFill>
                <a:effectLst/>
              </a:rPr>
              <a:t> grid or not (it is the probability)</a:t>
            </a:r>
          </a:p>
          <a:p>
            <a:pPr lvl="1">
              <a:buFont typeface="Arial" panose="020B0604020202020204" pitchFamily="34" charset="0"/>
              <a:buChar char="•"/>
            </a:pPr>
            <a:r>
              <a:rPr lang="en-US" sz="1800" b="0" i="0" dirty="0">
                <a:solidFill>
                  <a:srgbClr val="222222"/>
                </a:solidFill>
                <a:effectLst/>
              </a:rPr>
              <a:t>(b</a:t>
            </a:r>
            <a:r>
              <a:rPr lang="en-US" sz="1800" b="0" i="0" baseline="-25000" dirty="0">
                <a:solidFill>
                  <a:srgbClr val="222222"/>
                </a:solidFill>
                <a:effectLst/>
              </a:rPr>
              <a:t>x</a:t>
            </a:r>
            <a:r>
              <a:rPr lang="en-US" sz="1800" b="0" i="0" dirty="0">
                <a:solidFill>
                  <a:srgbClr val="222222"/>
                </a:solidFill>
                <a:effectLst/>
              </a:rPr>
              <a:t>, b</a:t>
            </a:r>
            <a:r>
              <a:rPr lang="en-US" sz="1800" b="0" i="0" baseline="-25000" dirty="0">
                <a:solidFill>
                  <a:srgbClr val="222222"/>
                </a:solidFill>
                <a:effectLst/>
              </a:rPr>
              <a:t>y</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h</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w</a:t>
            </a:r>
            <a:r>
              <a:rPr lang="en-US" sz="1800" b="0" i="0" dirty="0">
                <a:solidFill>
                  <a:srgbClr val="222222"/>
                </a:solidFill>
                <a:effectLst/>
              </a:rPr>
              <a:t>) specify the </a:t>
            </a:r>
            <a:r>
              <a:rPr lang="en-US" sz="1800" b="0" i="0" dirty="0" err="1">
                <a:solidFill>
                  <a:srgbClr val="222222"/>
                </a:solidFill>
                <a:effectLst/>
              </a:rPr>
              <a:t>Bbox</a:t>
            </a:r>
            <a:r>
              <a:rPr lang="en-US" sz="1800" b="0" i="0" dirty="0">
                <a:solidFill>
                  <a:srgbClr val="222222"/>
                </a:solidFill>
                <a:effectLst/>
              </a:rPr>
              <a:t> if there is an object</a:t>
            </a:r>
          </a:p>
          <a:p>
            <a:pPr lvl="1">
              <a:buFont typeface="Arial" panose="020B0604020202020204" pitchFamily="34" charset="0"/>
              <a:buChar char="•"/>
            </a:pPr>
            <a:r>
              <a:rPr lang="en-US" sz="1800" b="0" i="0" dirty="0">
                <a:solidFill>
                  <a:srgbClr val="222222"/>
                </a:solidFill>
                <a:effectLst/>
              </a:rPr>
              <a:t>(c</a:t>
            </a:r>
            <a:r>
              <a:rPr lang="en-US" sz="1800" b="0" i="0" baseline="-25000" dirty="0">
                <a:solidFill>
                  <a:srgbClr val="222222"/>
                </a:solidFill>
                <a:effectLst/>
              </a:rPr>
              <a:t>1</a:t>
            </a:r>
            <a:r>
              <a:rPr lang="en-US" sz="1800" b="0" i="0" dirty="0">
                <a:solidFill>
                  <a:srgbClr val="222222"/>
                </a:solidFill>
                <a:effectLst/>
              </a:rPr>
              <a:t>, c</a:t>
            </a:r>
            <a:r>
              <a:rPr lang="en-US" sz="1800" b="0" i="0" baseline="-25000" dirty="0">
                <a:solidFill>
                  <a:srgbClr val="222222"/>
                </a:solidFill>
                <a:effectLst/>
              </a:rPr>
              <a:t>2</a:t>
            </a:r>
            <a:r>
              <a:rPr lang="en-US" sz="1800" b="0" i="0" dirty="0">
                <a:solidFill>
                  <a:srgbClr val="222222"/>
                </a:solidFill>
                <a:effectLst/>
              </a:rPr>
              <a:t>, c</a:t>
            </a:r>
            <a:r>
              <a:rPr lang="en-US" sz="1800" b="0" i="0" baseline="-25000" dirty="0">
                <a:solidFill>
                  <a:srgbClr val="222222"/>
                </a:solidFill>
                <a:effectLst/>
              </a:rPr>
              <a:t>3</a:t>
            </a:r>
            <a:r>
              <a:rPr lang="en-US" sz="1800" b="0" i="0" dirty="0">
                <a:solidFill>
                  <a:srgbClr val="222222"/>
                </a:solidFill>
                <a:effectLst/>
              </a:rPr>
              <a:t>) represent  one-hot vector as the target label (or the class confidence scores computer by SoftMax during inference)</a:t>
            </a:r>
          </a:p>
          <a:p>
            <a:pPr>
              <a:buFont typeface="Arial" panose="020B0604020202020204" pitchFamily="34" charset="0"/>
              <a:buChar char="•"/>
            </a:pPr>
            <a:r>
              <a:rPr lang="en-US" sz="2000" dirty="0"/>
              <a:t>For each of the </a:t>
            </a:r>
            <a:r>
              <a:rPr lang="en-US" sz="2000" b="0" i="0" dirty="0">
                <a:solidFill>
                  <a:srgbClr val="222222"/>
                </a:solidFill>
                <a:effectLst/>
              </a:rPr>
              <a:t>3x3</a:t>
            </a:r>
            <a:r>
              <a:rPr lang="en-US" sz="2000" dirty="0"/>
              <a:t> grid cells, we have an 8-D output vector. So t</a:t>
            </a:r>
            <a:r>
              <a:rPr lang="en-US" sz="2000" b="0" i="0" dirty="0">
                <a:solidFill>
                  <a:srgbClr val="222222"/>
                </a:solidFill>
                <a:effectLst/>
              </a:rPr>
              <a:t>he </a:t>
            </a:r>
            <a:r>
              <a:rPr lang="en-US" sz="2000" dirty="0">
                <a:solidFill>
                  <a:srgbClr val="222222"/>
                </a:solidFill>
              </a:rPr>
              <a:t>output dimension is </a:t>
            </a:r>
            <a:r>
              <a:rPr lang="en-US" sz="2000" b="0" i="0" dirty="0">
                <a:solidFill>
                  <a:srgbClr val="222222"/>
                </a:solidFill>
                <a:effectLst/>
              </a:rPr>
              <a:t>3x3x8 </a:t>
            </a:r>
          </a:p>
          <a:p>
            <a:pPr>
              <a:buFont typeface="Arial" panose="020B0604020202020204" pitchFamily="34" charset="0"/>
              <a:buChar char="•"/>
            </a:pPr>
            <a:r>
              <a:rPr lang="en-US" sz="2000" kern="0" dirty="0"/>
              <a:t>Even if an object may span more than one grid, it will only be assigned to a single grid cell in which its mid-point is located</a:t>
            </a:r>
            <a:endParaRPr lang="en-SE" sz="2000" dirty="0"/>
          </a:p>
        </p:txBody>
      </p:sp>
      <p:sp>
        <p:nvSpPr>
          <p:cNvPr id="4" name="Slide Number Placeholder 3">
            <a:extLst>
              <a:ext uri="{FF2B5EF4-FFF2-40B4-BE49-F238E27FC236}">
                <a16:creationId xmlns:a16="http://schemas.microsoft.com/office/drawing/2014/main" id="{DCC8670D-56EF-0BC5-E12A-864A97C1398F}"/>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050" name="Picture 2">
            <a:extLst>
              <a:ext uri="{FF2B5EF4-FFF2-40B4-BE49-F238E27FC236}">
                <a16:creationId xmlns:a16="http://schemas.microsoft.com/office/drawing/2014/main" id="{99D7A286-4D9E-4746-85AD-6F33AF2D7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47" y="2564904"/>
            <a:ext cx="1752361" cy="20632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EF5379A-44BE-7D91-D1D2-EFA920713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23" y="5468683"/>
            <a:ext cx="6734205" cy="13893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F799DB-1008-265E-B3FA-84BF22B9DBC4}"/>
              </a:ext>
            </a:extLst>
          </p:cNvPr>
          <p:cNvSpPr/>
          <p:nvPr/>
        </p:nvSpPr>
        <p:spPr bwMode="auto">
          <a:xfrm>
            <a:off x="1547664" y="6530035"/>
            <a:ext cx="1152128" cy="24447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21306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D07D-23F4-2A81-170B-4D4A231ABF7F}"/>
              </a:ext>
            </a:extLst>
          </p:cNvPr>
          <p:cNvSpPr>
            <a:spLocks noGrp="1"/>
          </p:cNvSpPr>
          <p:nvPr>
            <p:ph type="title"/>
          </p:nvPr>
        </p:nvSpPr>
        <p:spPr/>
        <p:txBody>
          <a:bodyPr/>
          <a:lstStyle/>
          <a:p>
            <a:r>
              <a:rPr lang="en-US" dirty="0"/>
              <a:t>Two Grid Cells</a:t>
            </a:r>
            <a:endParaRPr lang="en-SE" dirty="0"/>
          </a:p>
        </p:txBody>
      </p:sp>
      <p:sp>
        <p:nvSpPr>
          <p:cNvPr id="3" name="Content Placeholder 2">
            <a:extLst>
              <a:ext uri="{FF2B5EF4-FFF2-40B4-BE49-F238E27FC236}">
                <a16:creationId xmlns:a16="http://schemas.microsoft.com/office/drawing/2014/main" id="{D0D6370E-A176-79CB-9038-B315FA14E1B6}"/>
              </a:ext>
            </a:extLst>
          </p:cNvPr>
          <p:cNvSpPr>
            <a:spLocks noGrp="1"/>
          </p:cNvSpPr>
          <p:nvPr>
            <p:ph idx="1"/>
          </p:nvPr>
        </p:nvSpPr>
        <p:spPr>
          <a:xfrm>
            <a:off x="395536" y="1271773"/>
            <a:ext cx="4042792" cy="2133600"/>
          </a:xfrm>
        </p:spPr>
        <p:txBody>
          <a:bodyPr>
            <a:normAutofit/>
          </a:bodyPr>
          <a:lstStyle/>
          <a:p>
            <a:r>
              <a:rPr lang="en-US" sz="2400" dirty="0"/>
              <a:t>Since there is no object in this grid, pc=0, and all the other entries are ?</a:t>
            </a:r>
          </a:p>
        </p:txBody>
      </p:sp>
      <p:sp>
        <p:nvSpPr>
          <p:cNvPr id="4" name="Slide Number Placeholder 3">
            <a:extLst>
              <a:ext uri="{FF2B5EF4-FFF2-40B4-BE49-F238E27FC236}">
                <a16:creationId xmlns:a16="http://schemas.microsoft.com/office/drawing/2014/main" id="{14966E54-FD05-CBB0-7D39-9A9BA02EAAC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FB9B7F20-C9A9-9403-4699-F9B61CF4E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58734"/>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524B329-94A5-CC1E-E523-840C0484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537" y="1884363"/>
            <a:ext cx="11715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51C942-B534-933A-2342-2997D27E0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4050535"/>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04BD908-2544-5B3C-00E3-D2CF5B5CD5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4692823"/>
            <a:ext cx="1171575" cy="138112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490067C-CA7F-4B8E-71A1-048096379041}"/>
              </a:ext>
            </a:extLst>
          </p:cNvPr>
          <p:cNvSpPr txBox="1">
            <a:spLocks/>
          </p:cNvSpPr>
          <p:nvPr/>
        </p:nvSpPr>
        <p:spPr bwMode="auto">
          <a:xfrm>
            <a:off x="395536" y="3789040"/>
            <a:ext cx="4042792" cy="29618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700" dirty="0"/>
              <a:t>Since there is an object (Car) in this grid, pc=1. (bx, by, </a:t>
            </a:r>
            <a:r>
              <a:rPr lang="en-US" sz="2700" dirty="0" err="1"/>
              <a:t>bh</a:t>
            </a:r>
            <a:r>
              <a:rPr lang="en-US" sz="2700" dirty="0"/>
              <a:t>, </a:t>
            </a:r>
            <a:r>
              <a:rPr lang="en-US" sz="2700" dirty="0" err="1"/>
              <a:t>bw</a:t>
            </a:r>
            <a:r>
              <a:rPr lang="en-US" sz="2700" dirty="0"/>
              <a:t>) are calculated relative to the particular grid cell</a:t>
            </a:r>
          </a:p>
          <a:p>
            <a:r>
              <a:rPr lang="en-US" sz="2700" dirty="0"/>
              <a:t>Class label is (0,1,0) since Car is the 2</a:t>
            </a:r>
            <a:r>
              <a:rPr lang="en-US" sz="2700" baseline="30000" dirty="0"/>
              <a:t>nd</a:t>
            </a:r>
            <a:r>
              <a:rPr lang="en-US" sz="2700" dirty="0"/>
              <a:t> class</a:t>
            </a:r>
          </a:p>
        </p:txBody>
      </p:sp>
      <p:sp>
        <p:nvSpPr>
          <p:cNvPr id="10" name="Rectangle 9">
            <a:extLst>
              <a:ext uri="{FF2B5EF4-FFF2-40B4-BE49-F238E27FC236}">
                <a16:creationId xmlns:a16="http://schemas.microsoft.com/office/drawing/2014/main" id="{34E1D8FB-8C8B-1CAB-BB90-F3E0296B51C9}"/>
              </a:ext>
            </a:extLst>
          </p:cNvPr>
          <p:cNvSpPr/>
          <p:nvPr/>
        </p:nvSpPr>
        <p:spPr bwMode="auto">
          <a:xfrm>
            <a:off x="6048164" y="1300173"/>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sp>
        <p:nvSpPr>
          <p:cNvPr id="16" name="Rectangle 15">
            <a:extLst>
              <a:ext uri="{FF2B5EF4-FFF2-40B4-BE49-F238E27FC236}">
                <a16:creationId xmlns:a16="http://schemas.microsoft.com/office/drawing/2014/main" id="{454EA124-2D0F-EFA8-8840-0BA3D1391ECE}"/>
              </a:ext>
            </a:extLst>
          </p:cNvPr>
          <p:cNvSpPr/>
          <p:nvPr/>
        </p:nvSpPr>
        <p:spPr bwMode="auto">
          <a:xfrm>
            <a:off x="6057788" y="5000661"/>
            <a:ext cx="792088" cy="765448"/>
          </a:xfrm>
          <a:prstGeom prst="rect">
            <a:avLst/>
          </a:prstGeom>
          <a:noFill/>
          <a:ln w="254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81403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9E3D-8301-F9B2-EC7B-7BD5C8EF74A1}"/>
              </a:ext>
            </a:extLst>
          </p:cNvPr>
          <p:cNvSpPr>
            <a:spLocks noGrp="1"/>
          </p:cNvSpPr>
          <p:nvPr>
            <p:ph type="title"/>
          </p:nvPr>
        </p:nvSpPr>
        <p:spPr/>
        <p:txBody>
          <a:bodyPr/>
          <a:lstStyle/>
          <a:p>
            <a:r>
              <a:rPr lang="en-US" dirty="0"/>
              <a:t>An Example Grid Cell</a:t>
            </a:r>
            <a:endParaRPr lang="en-SE" dirty="0"/>
          </a:p>
        </p:txBody>
      </p:sp>
      <p:sp>
        <p:nvSpPr>
          <p:cNvPr id="3" name="Content Placeholder 2">
            <a:extLst>
              <a:ext uri="{FF2B5EF4-FFF2-40B4-BE49-F238E27FC236}">
                <a16:creationId xmlns:a16="http://schemas.microsoft.com/office/drawing/2014/main" id="{C9056D5C-7017-D1B9-F3EA-BE49044CBFD9}"/>
              </a:ext>
            </a:extLst>
          </p:cNvPr>
          <p:cNvSpPr>
            <a:spLocks noGrp="1"/>
          </p:cNvSpPr>
          <p:nvPr>
            <p:ph idx="1"/>
          </p:nvPr>
        </p:nvSpPr>
        <p:spPr>
          <a:xfrm>
            <a:off x="179512" y="1295400"/>
            <a:ext cx="5830891" cy="3506340"/>
          </a:xfrm>
        </p:spPr>
        <p:txBody>
          <a:bodyPr>
            <a:normAutofit fontScale="62500" lnSpcReduction="20000"/>
          </a:bodyPr>
          <a:lstStyle/>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)=(0.4, 0.3): coordinates of the midpoint of the object with respect to this grid</a:t>
            </a:r>
          </a:p>
          <a:p>
            <a:pPr algn="l"/>
            <a:r>
              <a:rPr lang="en-US" b="0" i="0" dirty="0">
                <a:solidFill>
                  <a:srgbClr val="222222"/>
                </a:solidFill>
                <a:effectLst/>
                <a:latin typeface="Lato" panose="020F0502020204030203" pitchFamily="34" charset="0"/>
              </a:rPr>
              <a:t>(</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)=(0.5, 0.9): </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 0.5 is ratio of the height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(red box) to the height of the grid cell</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 0.9 is ratio of the width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to the width of the grid cell</a:t>
            </a:r>
          </a:p>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and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 will never exceed 1, as the midpoint will always lie within the grid. Whereas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and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can exceed 1 if the dimensions of the </a:t>
            </a:r>
            <a:r>
              <a:rPr lang="en-US" dirty="0" err="1">
                <a:solidFill>
                  <a:srgbClr val="222222"/>
                </a:solidFill>
                <a:latin typeface="Lato" panose="020F0502020204030203" pitchFamily="34" charset="0"/>
              </a:rPr>
              <a:t>Bbox</a:t>
            </a:r>
            <a:r>
              <a:rPr lang="en-US" b="0" i="0" dirty="0">
                <a:solidFill>
                  <a:srgbClr val="222222"/>
                </a:solidFill>
                <a:effectLst/>
                <a:latin typeface="Lato" panose="020F0502020204030203" pitchFamily="34" charset="0"/>
              </a:rPr>
              <a:t> are more than the dimension of the grid</a:t>
            </a:r>
          </a:p>
          <a:p>
            <a:r>
              <a:rPr lang="en-US" b="0" i="0" dirty="0">
                <a:solidFill>
                  <a:srgbClr val="222222"/>
                </a:solidFill>
                <a:effectLst/>
                <a:latin typeface="Lato" panose="020F0502020204030203" pitchFamily="34" charset="0"/>
              </a:rPr>
              <a:t>Class label is (0,1,0) for th</a:t>
            </a:r>
            <a:r>
              <a:rPr lang="en-US" dirty="0">
                <a:solidFill>
                  <a:srgbClr val="222222"/>
                </a:solidFill>
                <a:latin typeface="Lato" panose="020F0502020204030203" pitchFamily="34" charset="0"/>
              </a:rPr>
              <a:t>e Car class</a:t>
            </a:r>
            <a:endParaRPr lang="en-US" b="0" i="0" dirty="0">
              <a:solidFill>
                <a:srgbClr val="222222"/>
              </a:solidFill>
              <a:effectLst/>
              <a:latin typeface="Lato" panose="020F0502020204030203" pitchFamily="34" charset="0"/>
            </a:endParaRPr>
          </a:p>
          <a:p>
            <a:endParaRPr lang="en-SE" dirty="0"/>
          </a:p>
          <a:p>
            <a:endParaRPr lang="en-SE" dirty="0"/>
          </a:p>
        </p:txBody>
      </p:sp>
      <p:sp>
        <p:nvSpPr>
          <p:cNvPr id="4" name="Slide Number Placeholder 3">
            <a:extLst>
              <a:ext uri="{FF2B5EF4-FFF2-40B4-BE49-F238E27FC236}">
                <a16:creationId xmlns:a16="http://schemas.microsoft.com/office/drawing/2014/main" id="{339885FC-25AF-5EBF-381E-58ADC619080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C419DE80-2558-1A35-EFE3-C9B7398EA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403" y="1268760"/>
            <a:ext cx="3026093" cy="27346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60969D2-252B-00FB-87BE-3DA99587E396}"/>
              </a:ext>
            </a:extLst>
          </p:cNvPr>
          <p:cNvSpPr/>
          <p:nvPr/>
        </p:nvSpPr>
        <p:spPr bwMode="auto">
          <a:xfrm>
            <a:off x="8035247" y="2204864"/>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pic>
        <p:nvPicPr>
          <p:cNvPr id="5122" name="Picture 2">
            <a:extLst>
              <a:ext uri="{FF2B5EF4-FFF2-40B4-BE49-F238E27FC236}">
                <a16:creationId xmlns:a16="http://schemas.microsoft.com/office/drawing/2014/main" id="{C4D77508-EA1A-DBB8-5F39-B885E4417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138" y="4621374"/>
            <a:ext cx="1171575" cy="1381125"/>
          </a:xfrm>
          <a:prstGeom prst="rect">
            <a:avLst/>
          </a:prstGeom>
          <a:noFill/>
          <a:ln w="254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535E4F0-1195-3D8A-8669-810D8397E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001" y="4550246"/>
            <a:ext cx="14859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981DAD9-44F1-AA7B-681C-4E5F38B34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761" y="4621374"/>
            <a:ext cx="1171575" cy="1390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77D5F0-459E-4F55-300E-5685A1941D45}"/>
              </a:ext>
            </a:extLst>
          </p:cNvPr>
          <p:cNvSpPr txBox="1"/>
          <p:nvPr/>
        </p:nvSpPr>
        <p:spPr>
          <a:xfrm>
            <a:off x="7124649" y="5123226"/>
            <a:ext cx="380232" cy="261610"/>
          </a:xfrm>
          <a:prstGeom prst="rect">
            <a:avLst/>
          </a:prstGeom>
          <a:solidFill>
            <a:schemeClr val="bg1"/>
          </a:solidFill>
        </p:spPr>
        <p:txBody>
          <a:bodyPr wrap="none" rtlCol="0">
            <a:spAutoFit/>
          </a:bodyPr>
          <a:lstStyle/>
          <a:p>
            <a:r>
              <a:rPr lang="en-US" sz="1100" dirty="0"/>
              <a:t>0.5</a:t>
            </a:r>
            <a:endParaRPr lang="en-SE" sz="1100" dirty="0"/>
          </a:p>
        </p:txBody>
      </p:sp>
      <p:sp>
        <p:nvSpPr>
          <p:cNvPr id="8" name="TextBox 7">
            <a:extLst>
              <a:ext uri="{FF2B5EF4-FFF2-40B4-BE49-F238E27FC236}">
                <a16:creationId xmlns:a16="http://schemas.microsoft.com/office/drawing/2014/main" id="{394311D4-7B4E-014C-C4A8-D1F09757D543}"/>
              </a:ext>
            </a:extLst>
          </p:cNvPr>
          <p:cNvSpPr txBox="1"/>
          <p:nvPr/>
        </p:nvSpPr>
        <p:spPr>
          <a:xfrm>
            <a:off x="7116034" y="5106329"/>
            <a:ext cx="380232" cy="430887"/>
          </a:xfrm>
          <a:prstGeom prst="rect">
            <a:avLst/>
          </a:prstGeom>
          <a:solidFill>
            <a:schemeClr val="bg1"/>
          </a:solidFill>
        </p:spPr>
        <p:txBody>
          <a:bodyPr wrap="none" rtlCol="0">
            <a:spAutoFit/>
          </a:bodyPr>
          <a:lstStyle/>
          <a:p>
            <a:r>
              <a:rPr lang="en-US" sz="1050" dirty="0"/>
              <a:t>0.5</a:t>
            </a:r>
          </a:p>
          <a:p>
            <a:r>
              <a:rPr lang="en-US" sz="1050" dirty="0"/>
              <a:t>0.9</a:t>
            </a:r>
            <a:endParaRPr lang="en-SE" sz="1050" dirty="0"/>
          </a:p>
        </p:txBody>
      </p:sp>
      <p:sp>
        <p:nvSpPr>
          <p:cNvPr id="10" name="TextBox 9">
            <a:extLst>
              <a:ext uri="{FF2B5EF4-FFF2-40B4-BE49-F238E27FC236}">
                <a16:creationId xmlns:a16="http://schemas.microsoft.com/office/drawing/2014/main" id="{38F3E27D-C4ED-637E-CA95-C09FD2591407}"/>
              </a:ext>
            </a:extLst>
          </p:cNvPr>
          <p:cNvSpPr txBox="1"/>
          <p:nvPr/>
        </p:nvSpPr>
        <p:spPr>
          <a:xfrm>
            <a:off x="5999645" y="5029384"/>
            <a:ext cx="425116" cy="584775"/>
          </a:xfrm>
          <a:prstGeom prst="rect">
            <a:avLst/>
          </a:prstGeom>
          <a:noFill/>
        </p:spPr>
        <p:txBody>
          <a:bodyPr wrap="none" rtlCol="0">
            <a:spAutoFit/>
          </a:bodyPr>
          <a:lstStyle/>
          <a:p>
            <a:r>
              <a:rPr lang="en-US" sz="3200" dirty="0"/>
              <a:t>=</a:t>
            </a:r>
            <a:endParaRPr lang="en-SE" sz="3200" dirty="0"/>
          </a:p>
        </p:txBody>
      </p:sp>
    </p:spTree>
    <p:extLst>
      <p:ext uri="{BB962C8B-B14F-4D97-AF65-F5344CB8AC3E}">
        <p14:creationId xmlns:p14="http://schemas.microsoft.com/office/powerpoint/2010/main" val="15945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0000" lnSpcReduction="20000"/>
          </a:bodyPr>
          <a:lstStyle/>
          <a:p>
            <a:r>
              <a:rPr lang="en-US" dirty="0"/>
              <a:t>Input: Single Image</a:t>
            </a:r>
          </a:p>
          <a:p>
            <a:r>
              <a:rPr lang="en-US" dirty="0"/>
              <a:t>Output: a set of detected objects</a:t>
            </a:r>
          </a:p>
          <a:p>
            <a:r>
              <a:rPr lang="en-US" dirty="0"/>
              <a:t>For each object predict:</a:t>
            </a:r>
          </a:p>
          <a:p>
            <a:pPr lvl="1"/>
            <a:r>
              <a:rPr lang="en-US" sz="2800" dirty="0"/>
              <a:t>WHAT: </a:t>
            </a:r>
            <a:r>
              <a:rPr lang="en-US" dirty="0"/>
              <a:t>Class label (e.g., cat vs. dog)</a:t>
            </a:r>
          </a:p>
          <a:p>
            <a:pPr lvl="1"/>
            <a:r>
              <a:rPr lang="en-US" dirty="0"/>
              <a:t>WHERE: </a:t>
            </a:r>
            <a:r>
              <a:rPr lang="en-US" dirty="0" err="1"/>
              <a:t>Bbox</a:t>
            </a:r>
            <a:r>
              <a:rPr lang="en-US" dirty="0"/>
              <a:t>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a:t>
            </a:r>
            <a:r>
              <a:rPr lang="en-US" dirty="0" err="1"/>
              <a:t>Bbox</a:t>
            </a:r>
            <a:r>
              <a:rPr lang="en-US" dirty="0"/>
              <a:t>)</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3"/>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Anchor Boxes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7"/>
                <a:ext cx="8363273" cy="2282951"/>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=2</m:t>
                    </m:r>
                  </m:oMath>
                </a14:m>
                <a:r>
                  <a:rPr lang="en-US" dirty="0"/>
                  <a:t> in the fig)</a:t>
                </a:r>
              </a:p>
              <a:p>
                <a:pPr lvl="1"/>
                <a:r>
                  <a:rPr lang="en-US" dirty="0"/>
                  <a:t>This allows detection of multiple objects centered at the same position, and better-fitting anchor boxes, which helps ease the downstream </a:t>
                </a:r>
                <a:r>
                  <a:rPr lang="en-US" dirty="0" err="1"/>
                  <a:t>Bbox</a:t>
                </a:r>
                <a:r>
                  <a:rPr lang="en-US" dirty="0"/>
                  <a:t> regression task</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7"/>
                <a:ext cx="8363273" cy="2282951"/>
              </a:xfrm>
              <a:blipFill>
                <a:blip r:embed="rId2"/>
                <a:stretch>
                  <a:fillRect l="-1020" t="-5333"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grpSp>
        <p:nvGrpSpPr>
          <p:cNvPr id="7" name="Group 6">
            <a:extLst>
              <a:ext uri="{FF2B5EF4-FFF2-40B4-BE49-F238E27FC236}">
                <a16:creationId xmlns:a16="http://schemas.microsoft.com/office/drawing/2014/main" id="{2CAF7F10-46B5-432D-A82B-82377E41F572}"/>
              </a:ext>
            </a:extLst>
          </p:cNvPr>
          <p:cNvGrpSpPr/>
          <p:nvPr/>
        </p:nvGrpSpPr>
        <p:grpSpPr>
          <a:xfrm>
            <a:off x="2987824" y="342900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3"/>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3370491" y="504808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2650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E8D5-4E97-F04E-B479-77E3E0C674BD}"/>
              </a:ext>
            </a:extLst>
          </p:cNvPr>
          <p:cNvSpPr>
            <a:spLocks noGrp="1"/>
          </p:cNvSpPr>
          <p:nvPr>
            <p:ph type="title"/>
          </p:nvPr>
        </p:nvSpPr>
        <p:spPr/>
        <p:txBody>
          <a:bodyPr/>
          <a:lstStyle/>
          <a:p>
            <a:r>
              <a:rPr lang="en-US" dirty="0"/>
              <a:t>Anchor Boxes</a:t>
            </a:r>
            <a:endParaRPr lang="en-SE" dirty="0"/>
          </a:p>
        </p:txBody>
      </p:sp>
      <p:sp>
        <p:nvSpPr>
          <p:cNvPr id="3" name="Content Placeholder 2">
            <a:extLst>
              <a:ext uri="{FF2B5EF4-FFF2-40B4-BE49-F238E27FC236}">
                <a16:creationId xmlns:a16="http://schemas.microsoft.com/office/drawing/2014/main" id="{A812D5CC-10EC-ABFD-08D3-18F6BEF69BD9}"/>
              </a:ext>
            </a:extLst>
          </p:cNvPr>
          <p:cNvSpPr>
            <a:spLocks noGrp="1"/>
          </p:cNvSpPr>
          <p:nvPr>
            <p:ph idx="1"/>
          </p:nvPr>
        </p:nvSpPr>
        <p:spPr>
          <a:xfrm>
            <a:off x="457200" y="1052736"/>
            <a:ext cx="8229600" cy="2952328"/>
          </a:xfrm>
        </p:spPr>
        <p:txBody>
          <a:bodyPr>
            <a:normAutofit fontScale="62500" lnSpcReduction="20000"/>
          </a:bodyPr>
          <a:lstStyle/>
          <a:p>
            <a:r>
              <a:rPr lang="en-US" b="0" i="0" dirty="0">
                <a:solidFill>
                  <a:srgbClr val="222222"/>
                </a:solidFill>
                <a:effectLst/>
              </a:rPr>
              <a:t>Suppose we have 2 anchor boxes for each grid cell. Then we can detect at most two objects for each grid cell</a:t>
            </a:r>
          </a:p>
          <a:p>
            <a:pPr algn="l"/>
            <a:r>
              <a:rPr lang="en-US" b="0" i="0" dirty="0">
                <a:solidFill>
                  <a:srgbClr val="222222"/>
                </a:solidFill>
                <a:effectLst/>
              </a:rPr>
              <a:t>First 8 rows of the y label belong to anchor box 1 and the remaining 8 belongs to anchor box 2. The y vector has 16 entries, and the output has dimension 3x3x2x8=3x3x16</a:t>
            </a:r>
          </a:p>
          <a:p>
            <a:pPr algn="l"/>
            <a:r>
              <a:rPr lang="en-US" b="0" i="0" dirty="0">
                <a:solidFill>
                  <a:srgbClr val="222222"/>
                </a:solidFill>
                <a:effectLst/>
              </a:rPr>
              <a:t>The objects are assigned to the anchor boxes based on the similarity of the </a:t>
            </a:r>
            <a:r>
              <a:rPr lang="en-US" b="0" i="0" dirty="0" err="1">
                <a:solidFill>
                  <a:srgbClr val="222222"/>
                </a:solidFill>
                <a:effectLst/>
              </a:rPr>
              <a:t>Bboxes</a:t>
            </a:r>
            <a:r>
              <a:rPr lang="en-US" b="0" i="0" dirty="0">
                <a:solidFill>
                  <a:srgbClr val="222222"/>
                </a:solidFill>
                <a:effectLst/>
              </a:rPr>
              <a:t> and the anchor box shape, e.g., the person is assigned to anchor box 1 and the car is assigned to anchor box 2</a:t>
            </a:r>
          </a:p>
          <a:p>
            <a:pPr algn="l"/>
            <a:r>
              <a:rPr lang="en-US" b="0" i="0" dirty="0">
                <a:solidFill>
                  <a:srgbClr val="222222"/>
                </a:solidFill>
                <a:effectLst/>
              </a:rPr>
              <a:t>Suppose we use 5 anchor boxes per grid and the number of classes is 5, then the output has dimension 3x3x5x10= 3x3x50</a:t>
            </a:r>
            <a:endParaRPr lang="en-SE" dirty="0"/>
          </a:p>
        </p:txBody>
      </p:sp>
      <p:sp>
        <p:nvSpPr>
          <p:cNvPr id="4" name="Slide Number Placeholder 3">
            <a:extLst>
              <a:ext uri="{FF2B5EF4-FFF2-40B4-BE49-F238E27FC236}">
                <a16:creationId xmlns:a16="http://schemas.microsoft.com/office/drawing/2014/main" id="{8D1DF487-27CE-4F41-27EA-07F362850E7D}"/>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146" name="Picture 2">
            <a:extLst>
              <a:ext uri="{FF2B5EF4-FFF2-40B4-BE49-F238E27FC236}">
                <a16:creationId xmlns:a16="http://schemas.microsoft.com/office/drawing/2014/main" id="{17BF366D-6C94-D55E-78E2-753FD1DFD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82" y="4253560"/>
            <a:ext cx="21907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4BB6C7B-A2BC-3A53-1719-E0546D3E2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4329760"/>
            <a:ext cx="421957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4188242-8DCF-4CDE-EF9A-260A91754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047" y="3880497"/>
            <a:ext cx="119062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23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4E25-C20C-AE6A-B3BC-07F62E72013E}"/>
              </a:ext>
            </a:extLst>
          </p:cNvPr>
          <p:cNvSpPr>
            <a:spLocks noGrp="1"/>
          </p:cNvSpPr>
          <p:nvPr>
            <p:ph type="title"/>
          </p:nvPr>
        </p:nvSpPr>
        <p:spPr/>
        <p:txBody>
          <a:bodyPr/>
          <a:lstStyle/>
          <a:p>
            <a:r>
              <a:rPr lang="en-US" dirty="0"/>
              <a:t>Realistic YOLO Dimensions</a:t>
            </a:r>
            <a:endParaRPr lang="en-SE" dirty="0"/>
          </a:p>
        </p:txBody>
      </p:sp>
      <p:sp>
        <p:nvSpPr>
          <p:cNvPr id="3" name="Content Placeholder 2">
            <a:extLst>
              <a:ext uri="{FF2B5EF4-FFF2-40B4-BE49-F238E27FC236}">
                <a16:creationId xmlns:a16="http://schemas.microsoft.com/office/drawing/2014/main" id="{08D614DF-B4E5-0DD9-EF37-A47128CB183F}"/>
              </a:ext>
            </a:extLst>
          </p:cNvPr>
          <p:cNvSpPr>
            <a:spLocks noGrp="1"/>
          </p:cNvSpPr>
          <p:nvPr>
            <p:ph idx="1"/>
          </p:nvPr>
        </p:nvSpPr>
        <p:spPr/>
        <p:txBody>
          <a:bodyPr>
            <a:normAutofit lnSpcReduction="10000"/>
          </a:bodyPr>
          <a:lstStyle/>
          <a:p>
            <a:r>
              <a:rPr lang="en-US" dirty="0"/>
              <a:t>Input image has shape (608, 608, 3)</a:t>
            </a:r>
          </a:p>
          <a:p>
            <a:r>
              <a:rPr lang="en-US" dirty="0"/>
              <a:t>The CNN output has dimension (19, 19, 5, 85), where each grid cell returns 5*85 numbers, with total dimension of 19*19*5*85</a:t>
            </a:r>
          </a:p>
          <a:p>
            <a:pPr lvl="1"/>
            <a:r>
              <a:rPr lang="en-US" dirty="0"/>
              <a:t>5 is the number of anchor boxes per grid</a:t>
            </a:r>
          </a:p>
          <a:p>
            <a:pPr lvl="1"/>
            <a:r>
              <a:rPr lang="en-US" dirty="0"/>
              <a:t>85 = 5+80, where 5 refers to (pc, bx, by, </a:t>
            </a:r>
            <a:r>
              <a:rPr lang="en-US" dirty="0" err="1"/>
              <a:t>bh</a:t>
            </a:r>
            <a:r>
              <a:rPr lang="en-US" dirty="0"/>
              <a:t>, </a:t>
            </a:r>
            <a:r>
              <a:rPr lang="en-US" dirty="0" err="1"/>
              <a:t>bw</a:t>
            </a:r>
            <a:r>
              <a:rPr lang="en-US" dirty="0"/>
              <a:t>), and 80 is the number of classes</a:t>
            </a:r>
          </a:p>
          <a:p>
            <a:r>
              <a:rPr lang="en-US" dirty="0"/>
              <a:t>Finally, compute </a:t>
            </a:r>
            <a:r>
              <a:rPr lang="en-US" dirty="0" err="1"/>
              <a:t>IoU</a:t>
            </a:r>
            <a:r>
              <a:rPr lang="en-US" dirty="0"/>
              <a:t> and perform Non-Max Suppression</a:t>
            </a:r>
            <a:endParaRPr lang="en-SE" dirty="0"/>
          </a:p>
        </p:txBody>
      </p:sp>
      <p:sp>
        <p:nvSpPr>
          <p:cNvPr id="4" name="Slide Number Placeholder 3">
            <a:extLst>
              <a:ext uri="{FF2B5EF4-FFF2-40B4-BE49-F238E27FC236}">
                <a16:creationId xmlns:a16="http://schemas.microsoft.com/office/drawing/2014/main" id="{12C2D70D-58C0-9484-89BB-0FCD0B8B67E4}"/>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161247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973E-4594-A634-D21A-C91151E51568}"/>
              </a:ext>
            </a:extLst>
          </p:cNvPr>
          <p:cNvSpPr>
            <a:spLocks noGrp="1"/>
          </p:cNvSpPr>
          <p:nvPr>
            <p:ph type="title"/>
          </p:nvPr>
        </p:nvSpPr>
        <p:spPr/>
        <p:txBody>
          <a:bodyPr/>
          <a:lstStyle/>
          <a:p>
            <a:r>
              <a:rPr lang="en-US" dirty="0"/>
              <a:t>YOLO with FPN </a:t>
            </a:r>
            <a:endParaRPr lang="en-SE" dirty="0"/>
          </a:p>
        </p:txBody>
      </p:sp>
      <p:sp>
        <p:nvSpPr>
          <p:cNvPr id="3" name="Content Placeholder 2">
            <a:extLst>
              <a:ext uri="{FF2B5EF4-FFF2-40B4-BE49-F238E27FC236}">
                <a16:creationId xmlns:a16="http://schemas.microsoft.com/office/drawing/2014/main" id="{E9E3B052-8A3F-D97F-252C-DCE9481789B4}"/>
              </a:ext>
            </a:extLst>
          </p:cNvPr>
          <p:cNvSpPr>
            <a:spLocks noGrp="1"/>
          </p:cNvSpPr>
          <p:nvPr>
            <p:ph idx="1"/>
          </p:nvPr>
        </p:nvSpPr>
        <p:spPr>
          <a:xfrm>
            <a:off x="457200" y="1052736"/>
            <a:ext cx="8229600" cy="2376264"/>
          </a:xfrm>
        </p:spPr>
        <p:txBody>
          <a:bodyPr/>
          <a:lstStyle/>
          <a:p>
            <a:r>
              <a:rPr lang="en-US" sz="1800" dirty="0"/>
              <a:t>Backbone extracts essential features of an image and feeds them to the Head through Neck</a:t>
            </a:r>
          </a:p>
          <a:p>
            <a:r>
              <a:rPr lang="en-US" sz="1800" dirty="0"/>
              <a:t>Neck is a Feature Pyramid Network (FPN) that collects feature maps extracted by the Backbone and creates feature pyramids</a:t>
            </a:r>
          </a:p>
          <a:p>
            <a:pPr lvl="1"/>
            <a:r>
              <a:rPr lang="en-US" sz="1400" dirty="0"/>
              <a:t>An FPN is a feature extractor that takes a single-scale image of an arbitrary size as input, and outputs proportionally sized feature maps at multiple levels</a:t>
            </a:r>
          </a:p>
          <a:p>
            <a:r>
              <a:rPr lang="en-US" sz="1800" dirty="0"/>
              <a:t>Head consists of output layers that make final detections.</a:t>
            </a:r>
          </a:p>
        </p:txBody>
      </p:sp>
      <p:sp>
        <p:nvSpPr>
          <p:cNvPr id="4" name="Slide Number Placeholder 3">
            <a:extLst>
              <a:ext uri="{FF2B5EF4-FFF2-40B4-BE49-F238E27FC236}">
                <a16:creationId xmlns:a16="http://schemas.microsoft.com/office/drawing/2014/main" id="{8CA60EC4-CD2B-A62E-8901-C7FF82F6D1C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4">
            <a:extLst>
              <a:ext uri="{FF2B5EF4-FFF2-40B4-BE49-F238E27FC236}">
                <a16:creationId xmlns:a16="http://schemas.microsoft.com/office/drawing/2014/main" id="{BB9270A7-86B9-ACB6-B658-BCAFA047F772}"/>
              </a:ext>
            </a:extLst>
          </p:cNvPr>
          <p:cNvPicPr>
            <a:picLocks noChangeAspect="1"/>
          </p:cNvPicPr>
          <p:nvPr/>
        </p:nvPicPr>
        <p:blipFill>
          <a:blip r:embed="rId3"/>
          <a:stretch>
            <a:fillRect/>
          </a:stretch>
        </p:blipFill>
        <p:spPr>
          <a:xfrm>
            <a:off x="1043608" y="3069922"/>
            <a:ext cx="7259309" cy="3788078"/>
          </a:xfrm>
          <a:prstGeom prst="rect">
            <a:avLst/>
          </a:prstGeom>
        </p:spPr>
      </p:pic>
    </p:spTree>
    <p:extLst>
      <p:ext uri="{BB962C8B-B14F-4D97-AF65-F5344CB8AC3E}">
        <p14:creationId xmlns:p14="http://schemas.microsoft.com/office/powerpoint/2010/main" val="4158819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700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3"/>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a:xfrm>
            <a:off x="457200" y="1295400"/>
            <a:ext cx="8229600" cy="611545"/>
          </a:xfrm>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5" name="Rectangle 4">
            <a:extLst>
              <a:ext uri="{FF2B5EF4-FFF2-40B4-BE49-F238E27FC236}">
                <a16:creationId xmlns:a16="http://schemas.microsoft.com/office/drawing/2014/main" id="{7335BEDA-A42A-B83E-D2DD-50695B7DF4C7}"/>
              </a:ext>
            </a:extLst>
          </p:cNvPr>
          <p:cNvSpPr/>
          <p:nvPr/>
        </p:nvSpPr>
        <p:spPr bwMode="auto">
          <a:xfrm>
            <a:off x="4788024" y="3212976"/>
            <a:ext cx="720080" cy="21602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FED6E72E-BDAF-DA73-8DC1-C16438C90DE5}"/>
              </a:ext>
            </a:extLst>
          </p:cNvPr>
          <p:cNvSpPr txBox="1"/>
          <p:nvPr/>
        </p:nvSpPr>
        <p:spPr>
          <a:xfrm>
            <a:off x="5540302" y="2627138"/>
            <a:ext cx="615874" cy="338554"/>
          </a:xfrm>
          <a:prstGeom prst="rect">
            <a:avLst/>
          </a:prstGeom>
          <a:solidFill>
            <a:schemeClr val="bg1"/>
          </a:solidFill>
        </p:spPr>
        <p:txBody>
          <a:bodyPr wrap="none" rtlCol="0">
            <a:spAutoFit/>
          </a:bodyPr>
          <a:lstStyle/>
          <a:p>
            <a:r>
              <a:rPr lang="en-US" altLang="zh-CN" sz="1600" dirty="0"/>
              <a:t>RPN</a:t>
            </a:r>
            <a:endParaRPr lang="en-SE" sz="1600" dirty="0"/>
          </a:p>
        </p:txBody>
      </p:sp>
      <p:sp>
        <p:nvSpPr>
          <p:cNvPr id="11" name="TextBox 10">
            <a:extLst>
              <a:ext uri="{FF2B5EF4-FFF2-40B4-BE49-F238E27FC236}">
                <a16:creationId xmlns:a16="http://schemas.microsoft.com/office/drawing/2014/main" id="{0054536C-5DF4-0B83-ED27-398BE47FED6C}"/>
              </a:ext>
            </a:extLst>
          </p:cNvPr>
          <p:cNvSpPr txBox="1"/>
          <p:nvPr/>
        </p:nvSpPr>
        <p:spPr>
          <a:xfrm>
            <a:off x="2521565" y="2285769"/>
            <a:ext cx="1978427" cy="1077218"/>
          </a:xfrm>
          <a:prstGeom prst="rect">
            <a:avLst/>
          </a:prstGeom>
          <a:solidFill>
            <a:schemeClr val="bg1"/>
          </a:solidFill>
        </p:spPr>
        <p:txBody>
          <a:bodyPr wrap="none" rtlCol="0">
            <a:spAutoFit/>
          </a:bodyPr>
          <a:lstStyle/>
          <a:p>
            <a:r>
              <a:rPr lang="en-US" altLang="zh-CN" sz="1600" dirty="0"/>
              <a:t>backbone network</a:t>
            </a:r>
          </a:p>
          <a:p>
            <a:r>
              <a:rPr lang="en-US" sz="1600" dirty="0"/>
              <a:t>to generate feature </a:t>
            </a:r>
          </a:p>
          <a:p>
            <a:r>
              <a:rPr lang="en-US" sz="1600" dirty="0"/>
              <a:t>maps once</a:t>
            </a:r>
          </a:p>
          <a:p>
            <a:endParaRPr lang="en-SE" sz="1600" dirty="0"/>
          </a:p>
        </p:txBody>
      </p:sp>
    </p:spTree>
    <p:extLst>
      <p:ext uri="{BB962C8B-B14F-4D97-AF65-F5344CB8AC3E}">
        <p14:creationId xmlns:p14="http://schemas.microsoft.com/office/powerpoint/2010/main" val="1490842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234093" y="1052736"/>
            <a:ext cx="8586379" cy="3456384"/>
          </a:xfrm>
        </p:spPr>
        <p:txBody>
          <a:bodyPr>
            <a:normAutofit fontScale="55000" lnSpcReduction="20000"/>
          </a:bodyPr>
          <a:lstStyle/>
          <a:p>
            <a:r>
              <a:rPr lang="en-US" dirty="0"/>
              <a:t>Things vs. stuff</a:t>
            </a:r>
          </a:p>
          <a:p>
            <a:pPr lvl="1"/>
            <a:r>
              <a:rPr lang="en-US" dirty="0"/>
              <a:t>Things: Object categories that can be separated into object instances (e.g. cats, cars, person)</a:t>
            </a:r>
          </a:p>
          <a:p>
            <a:pPr lvl="1"/>
            <a:r>
              <a:rPr lang="en-US" dirty="0"/>
              <a:t>Stuff: Object categories that cannot be separated into instances (e.g. sky, grass, water, trees)</a:t>
            </a:r>
          </a:p>
          <a:p>
            <a:r>
              <a:rPr lang="en-US" dirty="0"/>
              <a:t>Object Detection vs. Semantic Segmentation vs. Instance Segmentation</a:t>
            </a:r>
          </a:p>
          <a:p>
            <a:pPr lvl="1"/>
            <a:r>
              <a:rPr lang="en-US" dirty="0"/>
              <a:t>Object Detection: Detects object instances, but only gives </a:t>
            </a:r>
            <a:r>
              <a:rPr lang="en-US" dirty="0" err="1"/>
              <a:t>Bbox</a:t>
            </a:r>
            <a:r>
              <a:rPr lang="en-US" dirty="0"/>
              <a:t> (things only)</a:t>
            </a:r>
          </a:p>
          <a:p>
            <a:pPr lvl="1"/>
            <a:r>
              <a:rPr lang="en-US" dirty="0"/>
              <a:t>Semantic Segmentation: Label all pixels, but merges instances (both things and stuff)</a:t>
            </a:r>
          </a:p>
          <a:p>
            <a:pPr lvl="1"/>
            <a:r>
              <a:rPr lang="en-US" dirty="0"/>
              <a:t>Instance Segmentation: Detect all object instances and label the pixels that belong to each object (things only)</a:t>
            </a:r>
          </a:p>
          <a:p>
            <a:pPr lvl="2"/>
            <a:r>
              <a:rPr lang="en-US" dirty="0"/>
              <a:t>Approach: Perform object detection, then predict a segmentation mask for each object</a:t>
            </a:r>
          </a:p>
          <a:p>
            <a:pPr lvl="1"/>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a:xfrm>
            <a:off x="251520" y="1295400"/>
            <a:ext cx="8640960" cy="5105400"/>
          </a:xfrm>
        </p:spPr>
        <p:txBody>
          <a:bodyPr/>
          <a:lstStyle/>
          <a:p>
            <a:r>
              <a:rPr lang="en-US" sz="2800" dirty="0"/>
              <a:t>Slide a box across the image, and apply a CNN to classify each crop’s center pixel</a:t>
            </a:r>
          </a:p>
          <a:p>
            <a:r>
              <a:rPr lang="en-US" altLang="zh-CN" sz="2800" dirty="0"/>
              <a:t>I</a:t>
            </a:r>
            <a:r>
              <a:rPr lang="en-US" sz="2800" dirty="0"/>
              <a:t>nefficient, not reusing shared features between overlapping patches</a:t>
            </a:r>
            <a:endParaRPr lang="en-SE" sz="2800"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8942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 (FCN)</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FC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grows slowly as 2L+1 (3x3, 5x5, 7x7…)</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5F57-A2BE-DED0-D3F4-334FDFF196BD}"/>
              </a:ext>
            </a:extLst>
          </p:cNvPr>
          <p:cNvSpPr>
            <a:spLocks noGrp="1"/>
          </p:cNvSpPr>
          <p:nvPr>
            <p:ph type="title"/>
          </p:nvPr>
        </p:nvSpPr>
        <p:spPr>
          <a:xfrm>
            <a:off x="457200" y="184374"/>
            <a:ext cx="8229600" cy="868362"/>
          </a:xfrm>
        </p:spPr>
        <p:txBody>
          <a:bodyPr/>
          <a:lstStyle/>
          <a:p>
            <a:r>
              <a:rPr lang="en-US" dirty="0"/>
              <a:t>Ground Truth Per-Pixel Labels</a:t>
            </a:r>
            <a:endParaRPr lang="en-SE" dirty="0"/>
          </a:p>
        </p:txBody>
      </p:sp>
      <p:sp>
        <p:nvSpPr>
          <p:cNvPr id="3" name="Content Placeholder 2">
            <a:extLst>
              <a:ext uri="{FF2B5EF4-FFF2-40B4-BE49-F238E27FC236}">
                <a16:creationId xmlns:a16="http://schemas.microsoft.com/office/drawing/2014/main" id="{569C5C6C-6918-42B5-FC4C-64586A59FEF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6D23BF25-B650-61C1-D906-0E093BA3AAE3}"/>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2050" name="Picture 2" descr="input to label">
            <a:extLst>
              <a:ext uri="{FF2B5EF4-FFF2-40B4-BE49-F238E27FC236}">
                <a16:creationId xmlns:a16="http://schemas.microsoft.com/office/drawing/2014/main" id="{4587099E-3722-9E58-F3A0-E933EC7DA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1690"/>
            <a:ext cx="9144000" cy="32019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verlay">
            <a:extLst>
              <a:ext uri="{FF2B5EF4-FFF2-40B4-BE49-F238E27FC236}">
                <a16:creationId xmlns:a16="http://schemas.microsoft.com/office/drawing/2014/main" id="{36FD5226-F786-13D5-C737-B95C8A726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3485"/>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58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3BB8-7C62-0505-7782-4B53030E3727}"/>
              </a:ext>
            </a:extLst>
          </p:cNvPr>
          <p:cNvSpPr>
            <a:spLocks noGrp="1"/>
          </p:cNvSpPr>
          <p:nvPr>
            <p:ph type="title"/>
          </p:nvPr>
        </p:nvSpPr>
        <p:spPr/>
        <p:txBody>
          <a:bodyPr/>
          <a:lstStyle/>
          <a:p>
            <a:r>
              <a:rPr lang="en-US" dirty="0"/>
              <a:t>Ground Truth Per-Pixel Labels</a:t>
            </a:r>
            <a:endParaRPr lang="en-SE" dirty="0"/>
          </a:p>
        </p:txBody>
      </p:sp>
      <p:sp>
        <p:nvSpPr>
          <p:cNvPr id="3" name="Content Placeholder 2">
            <a:extLst>
              <a:ext uri="{FF2B5EF4-FFF2-40B4-BE49-F238E27FC236}">
                <a16:creationId xmlns:a16="http://schemas.microsoft.com/office/drawing/2014/main" id="{CCFF6491-3237-8F24-060B-0FA6F78E82A4}"/>
              </a:ext>
            </a:extLst>
          </p:cNvPr>
          <p:cNvSpPr>
            <a:spLocks noGrp="1"/>
          </p:cNvSpPr>
          <p:nvPr>
            <p:ph idx="1"/>
          </p:nvPr>
        </p:nvSpPr>
        <p:spPr>
          <a:xfrm>
            <a:off x="395536" y="1052736"/>
            <a:ext cx="8352928" cy="1296144"/>
          </a:xfrm>
        </p:spPr>
        <p:txBody>
          <a:bodyPr>
            <a:normAutofit fontScale="92500" lnSpcReduction="10000"/>
          </a:bodyPr>
          <a:lstStyle/>
          <a:p>
            <a:r>
              <a:rPr lang="en-US" sz="2800" dirty="0"/>
              <a:t>One output channel for each of the 5 possible classes.</a:t>
            </a:r>
          </a:p>
          <a:p>
            <a:r>
              <a:rPr lang="en-US" sz="2800" dirty="0"/>
              <a:t>Pixel-wise Cross-Entropy Loss</a:t>
            </a:r>
          </a:p>
          <a:p>
            <a:endParaRPr lang="en-SE" sz="2800" dirty="0"/>
          </a:p>
        </p:txBody>
      </p:sp>
      <p:sp>
        <p:nvSpPr>
          <p:cNvPr id="4" name="Slide Number Placeholder 3">
            <a:extLst>
              <a:ext uri="{FF2B5EF4-FFF2-40B4-BE49-F238E27FC236}">
                <a16:creationId xmlns:a16="http://schemas.microsoft.com/office/drawing/2014/main" id="{3CABE8DA-57F3-3E77-38A3-3F7062FB91F5}"/>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3074" name="Picture 2" descr="one hot">
            <a:extLst>
              <a:ext uri="{FF2B5EF4-FFF2-40B4-BE49-F238E27FC236}">
                <a16:creationId xmlns:a16="http://schemas.microsoft.com/office/drawing/2014/main" id="{86FBFC1C-2BBB-DA1D-270C-D9AA56D42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09" y="2204864"/>
            <a:ext cx="7817234" cy="4447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90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More Efficient FCN</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same-size output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a:bodyPr>
          <a:lstStyle/>
          <a:p>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70000" lnSpcReduction="20000"/>
          </a:bodyPr>
          <a:lstStyle/>
          <a:p>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a:p>
            <a:pPr lvl="1"/>
            <a:r>
              <a:rPr lang="en-US" dirty="0"/>
              <a:t>Bilinear: use 4 closest neighbors in x and y to construct linear approximations</a:t>
            </a:r>
          </a:p>
          <a:p>
            <a:pPr lvl="1"/>
            <a:r>
              <a:rPr lang="en-US" dirty="0"/>
              <a:t>Bicubic: use 3 closest neighbors in x and y to construct cubic approximations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grpSp>
        <p:nvGrpSpPr>
          <p:cNvPr id="9" name="Group 8">
            <a:extLst>
              <a:ext uri="{FF2B5EF4-FFF2-40B4-BE49-F238E27FC236}">
                <a16:creationId xmlns:a16="http://schemas.microsoft.com/office/drawing/2014/main" id="{3E2E5E17-8C9C-8CD3-FABB-F6170DC61D7D}"/>
              </a:ext>
            </a:extLst>
          </p:cNvPr>
          <p:cNvGrpSpPr/>
          <p:nvPr/>
        </p:nvGrpSpPr>
        <p:grpSpPr>
          <a:xfrm>
            <a:off x="5474548" y="4195921"/>
            <a:ext cx="2193796" cy="2243852"/>
            <a:chOff x="5474548" y="4195921"/>
            <a:chExt cx="2193796" cy="2243852"/>
          </a:xfrm>
        </p:grpSpPr>
        <p:sp>
          <p:nvSpPr>
            <p:cNvPr id="5" name="Rectangle 4">
              <a:extLst>
                <a:ext uri="{FF2B5EF4-FFF2-40B4-BE49-F238E27FC236}">
                  <a16:creationId xmlns:a16="http://schemas.microsoft.com/office/drawing/2014/main" id="{006B938D-3F54-BDBA-3CDD-C039246454BE}"/>
                </a:ext>
              </a:extLst>
            </p:cNvPr>
            <p:cNvSpPr/>
            <p:nvPr/>
          </p:nvSpPr>
          <p:spPr bwMode="auto">
            <a:xfrm>
              <a:off x="5474548" y="4195921"/>
              <a:ext cx="2193796"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CBF97F7-CF9B-C567-F350-3A393984237D}"/>
                </a:ext>
              </a:extLst>
            </p:cNvPr>
            <p:cNvSpPr/>
            <p:nvPr/>
          </p:nvSpPr>
          <p:spPr bwMode="auto">
            <a:xfrm rot="5400000">
              <a:off x="4610452" y="5143629"/>
              <a:ext cx="2160240"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10" name="TextBox 9">
            <a:extLst>
              <a:ext uri="{FF2B5EF4-FFF2-40B4-BE49-F238E27FC236}">
                <a16:creationId xmlns:a16="http://schemas.microsoft.com/office/drawing/2014/main" id="{BB1B71F0-9C36-486B-B720-C8B250D7537C}"/>
              </a:ext>
            </a:extLst>
          </p:cNvPr>
          <p:cNvSpPr txBox="1"/>
          <p:nvPr/>
        </p:nvSpPr>
        <p:spPr>
          <a:xfrm>
            <a:off x="144015" y="4797152"/>
            <a:ext cx="5580113" cy="338554"/>
          </a:xfrm>
          <a:prstGeom prst="rect">
            <a:avLst/>
          </a:prstGeom>
          <a:noFill/>
        </p:spPr>
        <p:txBody>
          <a:bodyPr wrap="square" rtlCol="0">
            <a:spAutoFit/>
          </a:bodyPr>
          <a:lstStyle/>
          <a:p>
            <a:r>
              <a:rPr lang="en-US" sz="1600" dirty="0"/>
              <a:t>(can also trim from bottom and right, or bottom and left…)</a:t>
            </a:r>
            <a:endParaRPr lang="en-SE" sz="1600" dirty="0"/>
          </a:p>
        </p:txBody>
      </p:sp>
    </p:spTree>
    <p:extLst>
      <p:ext uri="{BB962C8B-B14F-4D97-AF65-F5344CB8AC3E}">
        <p14:creationId xmlns:p14="http://schemas.microsoft.com/office/powerpoint/2010/main" val="7705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sz="3600" dirty="0"/>
              <a:t>Transposed Convolution 1D Example</a:t>
            </a:r>
            <a:endParaRPr lang="en-SE" sz="3600"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example of size 3 filter, stride 2: </a:t>
            </a:r>
          </a:p>
          <a:p>
            <a:pPr lvl="1"/>
            <a:r>
              <a:rPr lang="en-US" dirty="0"/>
              <a:t>Output has copies of filter weighted by input</a:t>
            </a:r>
          </a:p>
          <a:p>
            <a:pPr lvl="1"/>
            <a:r>
              <a:rPr lang="en-US" dirty="0"/>
              <a:t>Move 2 pixels in output for each pixel in input</a:t>
            </a:r>
          </a:p>
          <a:p>
            <a:pPr lvl="1"/>
            <a:r>
              <a:rPr lang="en-US" dirty="0"/>
              <a:t>Sum at overlaps (</a:t>
            </a:r>
            <a:r>
              <a:rPr lang="en-US" dirty="0" err="1"/>
              <a:t>az+bx</a:t>
            </a:r>
            <a:r>
              <a:rPr lang="en-US" dirty="0"/>
              <a:t>)</a:t>
            </a:r>
          </a:p>
          <a:p>
            <a:pPr lvl="1"/>
            <a:r>
              <a:rPr lang="en-US" dirty="0"/>
              <a:t>Crop one pixel (either top or bottom) to make output 2x input</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7" y="2276872"/>
            <a:ext cx="4399198" cy="2441846"/>
          </a:xfrm>
          <a:prstGeom prst="rect">
            <a:avLst/>
          </a:prstGeom>
        </p:spPr>
      </p:pic>
      <p:sp>
        <p:nvSpPr>
          <p:cNvPr id="5" name="Rectangle 4">
            <a:extLst>
              <a:ext uri="{FF2B5EF4-FFF2-40B4-BE49-F238E27FC236}">
                <a16:creationId xmlns:a16="http://schemas.microsoft.com/office/drawing/2014/main" id="{EEC2A82B-0C97-3177-1AF8-5322BCAF7D73}"/>
              </a:ext>
            </a:extLst>
          </p:cNvPr>
          <p:cNvSpPr/>
          <p:nvPr/>
        </p:nvSpPr>
        <p:spPr bwMode="auto">
          <a:xfrm rot="5400000">
            <a:off x="8433213" y="2536986"/>
            <a:ext cx="425519" cy="782445"/>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45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70000" lnSpcReduction="20000"/>
              </a:bodyPr>
              <a:lstStyle/>
              <a:p>
                <a:r>
                  <a:rPr lang="en-US" dirty="0"/>
                  <a:t>Needs to predict 4 numbers for each object </a:t>
                </a:r>
                <a:r>
                  <a:rPr lang="en-US" dirty="0" err="1"/>
                  <a:t>Bbox</a:t>
                </a:r>
                <a:r>
                  <a:rPr lang="en-US" dirty="0"/>
                  <a:t>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815" t="-70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F71-BBFF-B7D4-5D3D-9C30DD2971B6}"/>
              </a:ext>
            </a:extLst>
          </p:cNvPr>
          <p:cNvSpPr>
            <a:spLocks noGrp="1"/>
          </p:cNvSpPr>
          <p:nvPr>
            <p:ph type="title"/>
          </p:nvPr>
        </p:nvSpPr>
        <p:spPr/>
        <p:txBody>
          <a:bodyPr/>
          <a:lstStyle/>
          <a:p>
            <a:r>
              <a:rPr lang="en-US" sz="3600" dirty="0"/>
              <a:t>Semantic Segmentation: Fully Convolutional Network</a:t>
            </a:r>
            <a:endParaRPr lang="en-SE" sz="3600" dirty="0"/>
          </a:p>
        </p:txBody>
      </p:sp>
      <p:sp>
        <p:nvSpPr>
          <p:cNvPr id="3" name="Content Placeholder 2">
            <a:extLst>
              <a:ext uri="{FF2B5EF4-FFF2-40B4-BE49-F238E27FC236}">
                <a16:creationId xmlns:a16="http://schemas.microsoft.com/office/drawing/2014/main" id="{B69E98A6-1160-208D-1255-DA28E87BF7A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7465ECB-8710-6DF3-83EB-83872381C46C}"/>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8" name="Picture 7">
            <a:extLst>
              <a:ext uri="{FF2B5EF4-FFF2-40B4-BE49-F238E27FC236}">
                <a16:creationId xmlns:a16="http://schemas.microsoft.com/office/drawing/2014/main" id="{4496318B-5AD2-391F-EAD6-357023231BFF}"/>
              </a:ext>
            </a:extLst>
          </p:cNvPr>
          <p:cNvPicPr>
            <a:picLocks noChangeAspect="1"/>
          </p:cNvPicPr>
          <p:nvPr/>
        </p:nvPicPr>
        <p:blipFill>
          <a:blip r:embed="rId2"/>
          <a:stretch>
            <a:fillRect/>
          </a:stretch>
        </p:blipFill>
        <p:spPr>
          <a:xfrm>
            <a:off x="0" y="1471364"/>
            <a:ext cx="9144000" cy="3915272"/>
          </a:xfrm>
          <a:prstGeom prst="rect">
            <a:avLst/>
          </a:prstGeom>
        </p:spPr>
      </p:pic>
    </p:spTree>
    <p:extLst>
      <p:ext uri="{BB962C8B-B14F-4D97-AF65-F5344CB8AC3E}">
        <p14:creationId xmlns:p14="http://schemas.microsoft.com/office/powerpoint/2010/main" val="22621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3"/>
          <a:stretch>
            <a:fillRect/>
          </a:stretch>
        </p:blipFill>
        <p:spPr>
          <a:xfrm>
            <a:off x="280270" y="1375817"/>
            <a:ext cx="8406530" cy="3870295"/>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81921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76F8-A511-E08D-4CA1-086E30976226}"/>
              </a:ext>
            </a:extLst>
          </p:cNvPr>
          <p:cNvSpPr>
            <a:spLocks noGrp="1"/>
          </p:cNvSpPr>
          <p:nvPr>
            <p:ph type="title"/>
          </p:nvPr>
        </p:nvSpPr>
        <p:spPr/>
        <p:txBody>
          <a:bodyPr/>
          <a:lstStyle/>
          <a:p>
            <a:r>
              <a:rPr lang="en-US" sz="3600" dirty="0"/>
              <a:t>Example Target Segmentation Masks</a:t>
            </a:r>
            <a:endParaRPr lang="en-SE" sz="3600" dirty="0"/>
          </a:p>
        </p:txBody>
      </p:sp>
      <p:sp>
        <p:nvSpPr>
          <p:cNvPr id="3" name="Content Placeholder 2">
            <a:extLst>
              <a:ext uri="{FF2B5EF4-FFF2-40B4-BE49-F238E27FC236}">
                <a16:creationId xmlns:a16="http://schemas.microsoft.com/office/drawing/2014/main" id="{471D2E6F-0DB1-EA77-F225-AC69F66BAC8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5E2E22F-B12F-245D-64DA-6ECCC78B7E11}"/>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6" name="Picture 5">
            <a:extLst>
              <a:ext uri="{FF2B5EF4-FFF2-40B4-BE49-F238E27FC236}">
                <a16:creationId xmlns:a16="http://schemas.microsoft.com/office/drawing/2014/main" id="{45D67BA7-B1BC-8736-A020-715D4EC4BB5B}"/>
              </a:ext>
            </a:extLst>
          </p:cNvPr>
          <p:cNvPicPr>
            <a:picLocks noChangeAspect="1"/>
          </p:cNvPicPr>
          <p:nvPr/>
        </p:nvPicPr>
        <p:blipFill>
          <a:blip r:embed="rId2"/>
          <a:stretch>
            <a:fillRect/>
          </a:stretch>
        </p:blipFill>
        <p:spPr>
          <a:xfrm>
            <a:off x="0" y="1456091"/>
            <a:ext cx="9144000" cy="3945817"/>
          </a:xfrm>
          <a:prstGeom prst="rect">
            <a:avLst/>
          </a:prstGeom>
        </p:spPr>
      </p:pic>
      <p:sp>
        <p:nvSpPr>
          <p:cNvPr id="7" name="TextBox 6">
            <a:extLst>
              <a:ext uri="{FF2B5EF4-FFF2-40B4-BE49-F238E27FC236}">
                <a16:creationId xmlns:a16="http://schemas.microsoft.com/office/drawing/2014/main" id="{499E2EF4-C152-5372-2E03-571320855C99}"/>
              </a:ext>
            </a:extLst>
          </p:cNvPr>
          <p:cNvSpPr txBox="1"/>
          <p:nvPr/>
        </p:nvSpPr>
        <p:spPr>
          <a:xfrm>
            <a:off x="2351964" y="5391833"/>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8" name="TextBox 7">
            <a:extLst>
              <a:ext uri="{FF2B5EF4-FFF2-40B4-BE49-F238E27FC236}">
                <a16:creationId xmlns:a16="http://schemas.microsoft.com/office/drawing/2014/main" id="{AE255DBA-D916-E20A-88B5-21BA43E57AEC}"/>
              </a:ext>
            </a:extLst>
          </p:cNvPr>
          <p:cNvSpPr txBox="1"/>
          <p:nvPr/>
        </p:nvSpPr>
        <p:spPr>
          <a:xfrm>
            <a:off x="5951616" y="5391833"/>
            <a:ext cx="3300904" cy="646331"/>
          </a:xfrm>
          <a:prstGeom prst="rect">
            <a:avLst/>
          </a:prstGeom>
          <a:noFill/>
        </p:spPr>
        <p:txBody>
          <a:bodyPr wrap="squar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4028932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1043608"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dirty="0"/>
              <a:t>: left/right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Tree>
    <p:extLst>
      <p:ext uri="{BB962C8B-B14F-4D97-AF65-F5344CB8AC3E}">
        <p14:creationId xmlns:p14="http://schemas.microsoft.com/office/powerpoint/2010/main" val="2245382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4BEF-6B0C-D55B-5978-410710286474}"/>
              </a:ext>
            </a:extLst>
          </p:cNvPr>
          <p:cNvSpPr>
            <a:spLocks noGrp="1"/>
          </p:cNvSpPr>
          <p:nvPr>
            <p:ph type="title"/>
          </p:nvPr>
        </p:nvSpPr>
        <p:spPr/>
        <p:txBody>
          <a:bodyPr/>
          <a:lstStyle/>
          <a:p>
            <a:r>
              <a:rPr lang="en-US" dirty="0"/>
              <a:t>Mask R-CNN: </a:t>
            </a:r>
            <a:r>
              <a:rPr lang="en-US" dirty="0" err="1"/>
              <a:t>Keypoints</a:t>
            </a:r>
            <a:endParaRPr lang="en-SE" dirty="0"/>
          </a:p>
        </p:txBody>
      </p:sp>
      <p:sp>
        <p:nvSpPr>
          <p:cNvPr id="3" name="Content Placeholder 2">
            <a:extLst>
              <a:ext uri="{FF2B5EF4-FFF2-40B4-BE49-F238E27FC236}">
                <a16:creationId xmlns:a16="http://schemas.microsoft.com/office/drawing/2014/main" id="{85696B8D-753A-5EBB-DCAC-CABA85B9BBC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F59496D-93B1-DDD4-2776-186CA2F80259}"/>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C663BB04-2C56-7B67-546E-F5A2630281E3}"/>
              </a:ext>
            </a:extLst>
          </p:cNvPr>
          <p:cNvPicPr>
            <a:picLocks noChangeAspect="1"/>
          </p:cNvPicPr>
          <p:nvPr/>
        </p:nvPicPr>
        <p:blipFill>
          <a:blip r:embed="rId2"/>
          <a:stretch>
            <a:fillRect/>
          </a:stretch>
        </p:blipFill>
        <p:spPr>
          <a:xfrm>
            <a:off x="12526" y="1412776"/>
            <a:ext cx="8229600" cy="4409283"/>
          </a:xfrm>
          <a:prstGeom prst="rect">
            <a:avLst/>
          </a:prstGeom>
        </p:spPr>
      </p:pic>
      <p:pic>
        <p:nvPicPr>
          <p:cNvPr id="8" name="Picture 7">
            <a:extLst>
              <a:ext uri="{FF2B5EF4-FFF2-40B4-BE49-F238E27FC236}">
                <a16:creationId xmlns:a16="http://schemas.microsoft.com/office/drawing/2014/main" id="{8B263DBA-31F4-F42D-5199-F655D80B09B3}"/>
              </a:ext>
            </a:extLst>
          </p:cNvPr>
          <p:cNvPicPr>
            <a:picLocks noChangeAspect="1"/>
          </p:cNvPicPr>
          <p:nvPr/>
        </p:nvPicPr>
        <p:blipFill>
          <a:blip r:embed="rId3"/>
          <a:stretch>
            <a:fillRect/>
          </a:stretch>
        </p:blipFill>
        <p:spPr>
          <a:xfrm>
            <a:off x="7796939" y="3373118"/>
            <a:ext cx="1322256" cy="1844824"/>
          </a:xfrm>
          <a:prstGeom prst="rect">
            <a:avLst/>
          </a:prstGeom>
        </p:spPr>
      </p:pic>
    </p:spTree>
    <p:extLst>
      <p:ext uri="{BB962C8B-B14F-4D97-AF65-F5344CB8AC3E}">
        <p14:creationId xmlns:p14="http://schemas.microsoft.com/office/powerpoint/2010/main" val="1379049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solidFill>
                      <a:srgbClr val="0000FF"/>
                    </a:solidFill>
                  </a:rPr>
                  <a:t>Blue box</a:t>
                </a:r>
                <a:r>
                  <a:rPr lang="en-US" dirty="0"/>
                  <a:t>: Ground Truth; </a:t>
                </a:r>
                <a:r>
                  <a:rPr lang="en-US" dirty="0">
                    <a:solidFill>
                      <a:srgbClr val="C00000"/>
                    </a:solidFill>
                  </a:rPr>
                  <a:t>Red box</a:t>
                </a:r>
                <a:r>
                  <a:rPr lang="en-US" dirty="0"/>
                  <a:t>: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36083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a:xfrm>
            <a:off x="457200" y="44624"/>
            <a:ext cx="8229600" cy="868362"/>
          </a:xfrm>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63096" y="945977"/>
                <a:ext cx="8623704" cy="2771055"/>
              </a:xfrm>
            </p:spPr>
            <p:txBody>
              <a:bodyPr>
                <a:normAutofit fontScale="47500" lnSpcReduction="20000"/>
              </a:bodyPr>
              <a:lstStyle/>
              <a:p>
                <a:r>
                  <a:rPr lang="en-US" dirty="0"/>
                  <a:t>Problem: Object detectors often output many overlapping detections</a:t>
                </a:r>
              </a:p>
              <a:p>
                <a:r>
                  <a:rPr lang="en-US" dirty="0"/>
                  <a:t>NMS: Discard (suppresses) overlapping object boxes except the one with the maximum classification score </a:t>
                </a:r>
              </a:p>
              <a:p>
                <a:r>
                  <a:rPr lang="en-US" dirty="0"/>
                  <a:t>For each output class</a:t>
                </a:r>
              </a:p>
              <a:p>
                <a:pPr lvl="1"/>
                <a:r>
                  <a:rPr lang="en-US" dirty="0"/>
                  <a:t>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 If any boxes remain, GOTO 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63096" y="945977"/>
                <a:ext cx="8623704" cy="2771055"/>
              </a:xfrm>
              <a:blipFill>
                <a:blip r:embed="rId3"/>
                <a:stretch>
                  <a:fillRect l="-212" t="-1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18664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sz="3600" dirty="0"/>
              <a:t>Evaluating Object Detectors:</a:t>
            </a:r>
            <a:br>
              <a:rPr lang="en-US" sz="3600" dirty="0"/>
            </a:br>
            <a:r>
              <a:rPr lang="en-US" sz="3600" dirty="0"/>
              <a:t>Mean Average Precision (</a:t>
            </a:r>
            <a:r>
              <a:rPr lang="en-US" sz="3600" dirty="0" err="1"/>
              <a:t>mAP</a:t>
            </a:r>
            <a:r>
              <a:rPr lang="en-US" sz="3600" dirty="0"/>
              <a: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479110"/>
              </a:xfrm>
            </p:spPr>
            <p:txBody>
              <a:bodyPr>
                <a:normAutofit fontScale="70000" lnSpcReduction="20000"/>
              </a:bodyPr>
              <a:lstStyle/>
              <a:p>
                <a:r>
                  <a:rPr lang="en-US" dirty="0"/>
                  <a:t>1. Run object detector on all test images (with NMS)</a:t>
                </a:r>
              </a:p>
              <a:p>
                <a:r>
                  <a:rPr lang="en-US" dirty="0"/>
                  <a:t>2. For each class, compute Average Precision (AP)</a:t>
                </a:r>
              </a:p>
              <a:p>
                <a:pPr lvl="1"/>
                <a:r>
                  <a:rPr lang="en-US" dirty="0"/>
                  <a:t>1. For each detection with score &gt; Conf. Score threshold, ranked from high to low score</a:t>
                </a:r>
              </a:p>
              <a:p>
                <a:pPr lvl="2"/>
                <a:r>
                  <a:rPr lang="en-US" dirty="0"/>
                  <a:t>1. If it matches some GT box with </a:t>
                </a:r>
                <a:r>
                  <a:rPr lang="en-US" dirty="0" err="1"/>
                  <a:t>IoU</a:t>
                </a:r>
                <a:r>
                  <a:rPr lang="en-US" dirty="0"/>
                  <a:t> &gt; thresh, mark it as </a:t>
                </a:r>
                <a:r>
                  <a:rPr lang="en-US" altLang="zh-CN" dirty="0"/>
                  <a:t>TP</a:t>
                </a:r>
                <a:r>
                  <a:rPr lang="en-US" dirty="0"/>
                  <a:t> (True Positive) and eliminate the GT</a:t>
                </a:r>
              </a:p>
              <a:p>
                <a:pPr lvl="2"/>
                <a:r>
                  <a:rPr lang="en-US" dirty="0"/>
                  <a:t>2. Otherwise mark it as </a:t>
                </a:r>
                <a:r>
                  <a:rPr lang="en-US" altLang="zh-CN" dirty="0"/>
                  <a:t>FP</a:t>
                </a:r>
                <a:r>
                  <a:rPr lang="en-US" dirty="0"/>
                  <a:t> (False Positive)</a:t>
                </a:r>
              </a:p>
              <a:p>
                <a:pPr lvl="2"/>
                <a:r>
                  <a:rPr lang="en-US" dirty="0"/>
                  <a:t>3. Plot a point on PR Curve</a:t>
                </a:r>
              </a:p>
              <a:p>
                <a:pPr lvl="1"/>
                <a:r>
                  <a:rPr lang="en-US" dirty="0"/>
                  <a:t>2. Average Precision (AP) </a:t>
                </a:r>
                <a:r>
                  <a:rPr lang="en-US" altLang="zh-CN" dirty="0"/>
                  <a:t>for each class, e.g., </a:t>
                </a:r>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PR Curve</a:t>
                </a:r>
                <a:r>
                  <a:rPr lang="en-US" dirty="0"/>
                  <a:t>) for the dog class</a:t>
                </a:r>
                <a:endParaRPr lang="en-SE" dirty="0"/>
              </a:p>
              <a:p>
                <a:r>
                  <a:rPr lang="en-US" dirty="0"/>
                  <a:t>3. mean Average Precision (</a:t>
                </a:r>
                <a:r>
                  <a:rPr lang="en-US" dirty="0" err="1"/>
                  <a:t>mAP</a:t>
                </a:r>
                <a:r>
                  <a:rPr lang="en-US" dirty="0"/>
                  <a:t>) = average of APs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and take average</a:t>
                </a:r>
              </a:p>
              <a:p>
                <a:r>
                  <a:rPr lang="en-US" dirty="0"/>
                  <a:t>Ref: Object Detection Performance Metrics</a:t>
                </a:r>
              </a:p>
              <a:p>
                <a:pPr lvl="1"/>
                <a:r>
                  <a:rPr lang="en-US" dirty="0">
                    <a:hlinkClick r:id="rId2"/>
                  </a:rPr>
                  <a:t>https://www.coursera.org/learn/computer-vision-with-embedded-machine-learning/lecture/zDIgp/object-detection-performance-metrics</a:t>
                </a:r>
                <a:endParaRPr lang="en-SE" dirty="0"/>
              </a:p>
            </p:txBody>
          </p:sp>
        </mc:Choice>
        <mc:Fallback xmlns="">
          <p:sp>
            <p:nvSpPr>
              <p:cNvPr id="3" name="Content Placeholder 2">
                <a:extLst>
                  <a:ext uri="{FF2B5EF4-FFF2-40B4-BE49-F238E27FC236}">
                    <a16:creationId xmlns:a16="http://schemas.microsoft.com/office/drawing/2014/main" id="{24A5E6D0-6F3F-4ABE-B185-FF4D7BDB0C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96224925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6813</TotalTime>
  <Words>7518</Words>
  <Application>Microsoft Office PowerPoint</Application>
  <PresentationFormat>On-screen Show (4:3)</PresentationFormat>
  <Paragraphs>936</Paragraphs>
  <Slides>66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Cambria Math</vt:lpstr>
      <vt:lpstr>Lato</vt:lpstr>
      <vt:lpstr>Roboto</vt:lpstr>
      <vt:lpstr>Default Design</vt:lpstr>
      <vt:lpstr>L4 Object Detection and Segmentation</vt:lpstr>
      <vt:lpstr>Computer Vision Tasks</vt:lpstr>
      <vt:lpstr>Outline</vt:lpstr>
      <vt:lpstr>Object Detection: Task Definition</vt:lpstr>
      <vt:lpstr>Single-Object Detection</vt:lpstr>
      <vt:lpstr>Multi-Object Detection</vt:lpstr>
      <vt:lpstr>Detection Criteria (Intersection Over Union, IOU)</vt:lpstr>
      <vt:lpstr>Non-Max Suppression (NMS)</vt:lpstr>
      <vt:lpstr>Evaluating Object Detectors: Mean Average Precision (mAP)</vt:lpstr>
      <vt:lpstr>PowerPoint Presentation</vt:lpstr>
      <vt:lpstr>IoU Threshold and Conf. Score Threshold</vt:lpstr>
      <vt:lpstr>PowerPoint Presentation</vt:lpstr>
      <vt:lpstr>PowerPoint Presentation</vt:lpstr>
      <vt:lpstr>PowerPoint Presentation</vt:lpstr>
      <vt:lpstr>PowerPoint Presentation</vt:lpstr>
      <vt:lpstr>PowerPoint Presentation</vt:lpstr>
      <vt:lpstr>mean Average Precision (mAP)</vt:lpstr>
      <vt:lpstr>mAP</vt:lpstr>
      <vt:lpstr>Detecting Multiple Objects: Sliding Window</vt:lpstr>
      <vt:lpstr>Sliding Window Computational Complexity</vt:lpstr>
      <vt:lpstr>Two-stage vs. One-Stage Detector</vt:lpstr>
      <vt:lpstr>Region Proposals</vt:lpstr>
      <vt:lpstr>R-CNN: Training Time</vt:lpstr>
      <vt:lpstr>R-CNN Training Example</vt:lpstr>
      <vt:lpstr>R-CNN: Test Time</vt:lpstr>
      <vt:lpstr>R-CNN is Slow</vt:lpstr>
      <vt:lpstr>Fast R-CNN</vt:lpstr>
      <vt:lpstr>Fast R-CNN Training Example</vt:lpstr>
      <vt:lpstr>Example Backbone and Per-Region Networks</vt:lpstr>
      <vt:lpstr>Fast R-CNN Performance</vt:lpstr>
      <vt:lpstr>Faster R-CNN</vt:lpstr>
      <vt:lpstr>Faster R-CNN: Loss Function</vt:lpstr>
      <vt:lpstr>3 Variants of R-CNN</vt:lpstr>
      <vt:lpstr>Summary of 3 Variants of R-CNN</vt:lpstr>
      <vt:lpstr>Two-stage vs. One-Stage Detector</vt:lpstr>
      <vt:lpstr>YOLO</vt:lpstr>
      <vt:lpstr>Label for a Grid cell</vt:lpstr>
      <vt:lpstr>Two Grid Cells</vt:lpstr>
      <vt:lpstr>An Example Grid Cell</vt:lpstr>
      <vt:lpstr>Anchor Boxes</vt:lpstr>
      <vt:lpstr>Anchor Boxes</vt:lpstr>
      <vt:lpstr>Realistic YOLO Dimensions</vt:lpstr>
      <vt:lpstr>YOLO with FPN </vt:lpstr>
      <vt:lpstr>Performance Comparisons (2017)</vt:lpstr>
      <vt:lpstr>Summary of Object Detectors</vt:lpstr>
      <vt:lpstr>Outline</vt:lpstr>
      <vt:lpstr>Types of Segmentation Tasks</vt:lpstr>
      <vt:lpstr>Semantic Segmentation: Task Definition</vt:lpstr>
      <vt:lpstr>An Early Approach: Sliding Windows</vt:lpstr>
      <vt:lpstr>Fully Convolutional Network (FCN)</vt:lpstr>
      <vt:lpstr>Ground Truth Per-Pixel Labels</vt:lpstr>
      <vt:lpstr>Ground Truth Per-Pixel Labels</vt:lpstr>
      <vt:lpstr>More Efficient FCN</vt:lpstr>
      <vt:lpstr>Unpooling for Upsampling </vt:lpstr>
      <vt:lpstr>Bilinear/Bicubic Interpolation for Upsampling</vt:lpstr>
      <vt:lpstr>Max Unpooling</vt:lpstr>
      <vt:lpstr>Recall: Regular Convolution</vt:lpstr>
      <vt:lpstr>Learnable Upsampling: Transposed Convolution</vt:lpstr>
      <vt:lpstr>Transposed Convolution 1D Example</vt:lpstr>
      <vt:lpstr>Semantic Segmentation: Fully Convolutional Network</vt:lpstr>
      <vt:lpstr>Mask R-CNN for Instance Segmentation</vt:lpstr>
      <vt:lpstr>Mask R-CNN for Instance Segmentation</vt:lpstr>
      <vt:lpstr>Example Target Segmentation Masks</vt:lpstr>
      <vt:lpstr>Mask R-CNN for Keypoint Estimation</vt:lpstr>
      <vt:lpstr>Mask R-CNN: Keypoints</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395</cp:revision>
  <dcterms:created xsi:type="dcterms:W3CDTF">2020-03-21T16:53:45Z</dcterms:created>
  <dcterms:modified xsi:type="dcterms:W3CDTF">2023-11-18T10:31:11Z</dcterms:modified>
</cp:coreProperties>
</file>